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78"/>
  </p:notesMasterIdLst>
  <p:sldIdLst>
    <p:sldId id="285" r:id="rId2"/>
    <p:sldId id="341" r:id="rId3"/>
    <p:sldId id="342" r:id="rId4"/>
    <p:sldId id="343" r:id="rId5"/>
    <p:sldId id="344" r:id="rId6"/>
    <p:sldId id="345" r:id="rId7"/>
    <p:sldId id="326" r:id="rId8"/>
    <p:sldId id="375" r:id="rId9"/>
    <p:sldId id="376" r:id="rId10"/>
    <p:sldId id="379" r:id="rId11"/>
    <p:sldId id="378" r:id="rId12"/>
    <p:sldId id="327" r:id="rId13"/>
    <p:sldId id="350" r:id="rId14"/>
    <p:sldId id="353" r:id="rId15"/>
    <p:sldId id="351" r:id="rId16"/>
    <p:sldId id="352" r:id="rId17"/>
    <p:sldId id="354" r:id="rId18"/>
    <p:sldId id="329" r:id="rId19"/>
    <p:sldId id="355" r:id="rId20"/>
    <p:sldId id="356" r:id="rId21"/>
    <p:sldId id="404" r:id="rId22"/>
    <p:sldId id="405" r:id="rId23"/>
    <p:sldId id="406" r:id="rId24"/>
    <p:sldId id="361" r:id="rId25"/>
    <p:sldId id="373" r:id="rId26"/>
    <p:sldId id="374" r:id="rId27"/>
    <p:sldId id="334" r:id="rId28"/>
    <p:sldId id="363" r:id="rId29"/>
    <p:sldId id="333" r:id="rId30"/>
    <p:sldId id="335" r:id="rId31"/>
    <p:sldId id="364" r:id="rId32"/>
    <p:sldId id="336" r:id="rId33"/>
    <p:sldId id="339" r:id="rId34"/>
    <p:sldId id="367" r:id="rId35"/>
    <p:sldId id="368" r:id="rId36"/>
    <p:sldId id="312" r:id="rId37"/>
    <p:sldId id="401" r:id="rId38"/>
    <p:sldId id="395" r:id="rId39"/>
    <p:sldId id="396" r:id="rId40"/>
    <p:sldId id="397" r:id="rId41"/>
    <p:sldId id="398" r:id="rId42"/>
    <p:sldId id="323" r:id="rId43"/>
    <p:sldId id="310" r:id="rId44"/>
    <p:sldId id="402" r:id="rId45"/>
    <p:sldId id="403" r:id="rId46"/>
    <p:sldId id="309" r:id="rId47"/>
    <p:sldId id="407" r:id="rId48"/>
    <p:sldId id="408" r:id="rId49"/>
    <p:sldId id="409" r:id="rId50"/>
    <p:sldId id="319" r:id="rId51"/>
    <p:sldId id="393" r:id="rId52"/>
    <p:sldId id="325" r:id="rId53"/>
    <p:sldId id="324" r:id="rId54"/>
    <p:sldId id="377" r:id="rId55"/>
    <p:sldId id="394" r:id="rId56"/>
    <p:sldId id="380" r:id="rId57"/>
    <p:sldId id="381" r:id="rId58"/>
    <p:sldId id="382" r:id="rId59"/>
    <p:sldId id="383" r:id="rId60"/>
    <p:sldId id="304" r:id="rId61"/>
    <p:sldId id="392" r:id="rId62"/>
    <p:sldId id="313" r:id="rId63"/>
    <p:sldId id="308" r:id="rId64"/>
    <p:sldId id="314" r:id="rId65"/>
    <p:sldId id="390" r:id="rId66"/>
    <p:sldId id="391" r:id="rId67"/>
    <p:sldId id="316" r:id="rId68"/>
    <p:sldId id="317" r:id="rId69"/>
    <p:sldId id="320" r:id="rId70"/>
    <p:sldId id="321" r:id="rId71"/>
    <p:sldId id="322" r:id="rId72"/>
    <p:sldId id="384" r:id="rId73"/>
    <p:sldId id="385" r:id="rId74"/>
    <p:sldId id="386" r:id="rId75"/>
    <p:sldId id="387" r:id="rId76"/>
    <p:sldId id="38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7E255CA-5F66-4FBC-BDB6-8B1DC0EEFB41}">
          <p14:sldIdLst>
            <p14:sldId id="285"/>
          </p14:sldIdLst>
        </p14:section>
        <p14:section name="Mai's Slides" id="{6CA93B97-7847-430C-8D8C-E67880817465}">
          <p14:sldIdLst>
            <p14:sldId id="341"/>
            <p14:sldId id="342"/>
            <p14:sldId id="343"/>
            <p14:sldId id="344"/>
            <p14:sldId id="345"/>
            <p14:sldId id="326"/>
            <p14:sldId id="375"/>
            <p14:sldId id="376"/>
            <p14:sldId id="379"/>
            <p14:sldId id="378"/>
            <p14:sldId id="327"/>
            <p14:sldId id="350"/>
            <p14:sldId id="353"/>
            <p14:sldId id="351"/>
            <p14:sldId id="352"/>
            <p14:sldId id="354"/>
            <p14:sldId id="329"/>
            <p14:sldId id="355"/>
            <p14:sldId id="356"/>
            <p14:sldId id="404"/>
            <p14:sldId id="405"/>
            <p14:sldId id="406"/>
            <p14:sldId id="361"/>
            <p14:sldId id="373"/>
            <p14:sldId id="374"/>
            <p14:sldId id="334"/>
            <p14:sldId id="363"/>
            <p14:sldId id="333"/>
            <p14:sldId id="335"/>
            <p14:sldId id="364"/>
            <p14:sldId id="336"/>
            <p14:sldId id="339"/>
            <p14:sldId id="367"/>
            <p14:sldId id="368"/>
          </p14:sldIdLst>
        </p14:section>
        <p14:section name="Banu's Slides" id="{E709E3CB-C3AA-46EB-8E84-6FB2970AC874}">
          <p14:sldIdLst>
            <p14:sldId id="312"/>
            <p14:sldId id="401"/>
            <p14:sldId id="395"/>
            <p14:sldId id="396"/>
            <p14:sldId id="397"/>
            <p14:sldId id="398"/>
            <p14:sldId id="323"/>
            <p14:sldId id="310"/>
            <p14:sldId id="402"/>
            <p14:sldId id="403"/>
            <p14:sldId id="309"/>
            <p14:sldId id="407"/>
            <p14:sldId id="408"/>
            <p14:sldId id="409"/>
            <p14:sldId id="319"/>
            <p14:sldId id="393"/>
            <p14:sldId id="325"/>
            <p14:sldId id="324"/>
          </p14:sldIdLst>
        </p14:section>
        <p14:section name="Kyle's Slides" id="{74EC2A8C-5BAA-4BBC-87C3-B82AB88473B0}">
          <p14:sldIdLst>
            <p14:sldId id="377"/>
            <p14:sldId id="394"/>
            <p14:sldId id="380"/>
            <p14:sldId id="381"/>
            <p14:sldId id="382"/>
            <p14:sldId id="383"/>
            <p14:sldId id="304"/>
            <p14:sldId id="392"/>
            <p14:sldId id="313"/>
            <p14:sldId id="308"/>
            <p14:sldId id="314"/>
            <p14:sldId id="390"/>
            <p14:sldId id="391"/>
            <p14:sldId id="316"/>
            <p14:sldId id="317"/>
            <p14:sldId id="320"/>
            <p14:sldId id="321"/>
            <p14:sldId id="322"/>
          </p14:sldIdLst>
        </p14:section>
        <p14:section name="Conclusion" id="{A292DA6C-09B3-48B8-97FE-0746FC7B1878}">
          <p14:sldIdLst>
            <p14:sldId id="384"/>
            <p14:sldId id="385"/>
            <p14:sldId id="386"/>
            <p14:sldId id="387"/>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13D0E3-5DAA-2EE8-4654-B697E6A1DCD1}" v="41" dt="2023-09-23T19:15:36.178"/>
    <p1510:client id="{3E68E749-2C9E-E22C-2E06-521DD752CE79}" v="62" dt="2023-09-23T20:18:34.462"/>
    <p1510:client id="{3FBAD9E2-8847-B030-1D79-46D75D79933D}" v="37" dt="2023-09-23T03:54:22.840"/>
    <p1510:client id="{4C669DDB-83EE-A716-F225-76577FA23EF6}" v="15" dt="2023-09-23T01:06:58.777"/>
    <p1510:client id="{4E2160AE-301E-4EB6-B98D-689D443E7C12}" v="621" dt="2023-09-22T18:01:28.273"/>
    <p1510:client id="{9C122FB0-EF96-BE4A-B6CD-657AB3B17596}" v="98" dt="2023-09-23T16:03:22.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7A64A-F02C-4261-AE09-335D6EDDC110}" type="datetimeFigureOut">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4589-2A94-47AF-8EEE-E3B8AEB0F4A1}" type="slidenum">
              <a:t>‹#›</a:t>
            </a:fld>
            <a:endParaRPr lang="en-US"/>
          </a:p>
        </p:txBody>
      </p:sp>
    </p:spTree>
    <p:extLst>
      <p:ext uri="{BB962C8B-B14F-4D97-AF65-F5344CB8AC3E}">
        <p14:creationId xmlns:p14="http://schemas.microsoft.com/office/powerpoint/2010/main" val="429052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a:p>
        </p:txBody>
      </p:sp>
    </p:spTree>
    <p:extLst>
      <p:ext uri="{BB962C8B-B14F-4D97-AF65-F5344CB8AC3E}">
        <p14:creationId xmlns:p14="http://schemas.microsoft.com/office/powerpoint/2010/main" val="1276345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a:p>
        </p:txBody>
      </p:sp>
    </p:spTree>
    <p:extLst>
      <p:ext uri="{BB962C8B-B14F-4D97-AF65-F5344CB8AC3E}">
        <p14:creationId xmlns:p14="http://schemas.microsoft.com/office/powerpoint/2010/main" val="7545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a:p>
        </p:txBody>
      </p:sp>
    </p:spTree>
    <p:extLst>
      <p:ext uri="{BB962C8B-B14F-4D97-AF65-F5344CB8AC3E}">
        <p14:creationId xmlns:p14="http://schemas.microsoft.com/office/powerpoint/2010/main" val="2078389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a:p>
        </p:txBody>
      </p:sp>
    </p:spTree>
    <p:extLst>
      <p:ext uri="{BB962C8B-B14F-4D97-AF65-F5344CB8AC3E}">
        <p14:creationId xmlns:p14="http://schemas.microsoft.com/office/powerpoint/2010/main" val="1381274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a:p>
        </p:txBody>
      </p:sp>
    </p:spTree>
    <p:extLst>
      <p:ext uri="{BB962C8B-B14F-4D97-AF65-F5344CB8AC3E}">
        <p14:creationId xmlns:p14="http://schemas.microsoft.com/office/powerpoint/2010/main" val="222437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a:p>
        </p:txBody>
      </p:sp>
    </p:spTree>
    <p:extLst>
      <p:ext uri="{BB962C8B-B14F-4D97-AF65-F5344CB8AC3E}">
        <p14:creationId xmlns:p14="http://schemas.microsoft.com/office/powerpoint/2010/main" val="3170696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a:p>
        </p:txBody>
      </p:sp>
    </p:spTree>
    <p:extLst>
      <p:ext uri="{BB962C8B-B14F-4D97-AF65-F5344CB8AC3E}">
        <p14:creationId xmlns:p14="http://schemas.microsoft.com/office/powerpoint/2010/main" val="781296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a:p>
        </p:txBody>
      </p:sp>
    </p:spTree>
    <p:extLst>
      <p:ext uri="{BB962C8B-B14F-4D97-AF65-F5344CB8AC3E}">
        <p14:creationId xmlns:p14="http://schemas.microsoft.com/office/powerpoint/2010/main" val="2286316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a:p>
        </p:txBody>
      </p:sp>
    </p:spTree>
    <p:extLst>
      <p:ext uri="{BB962C8B-B14F-4D97-AF65-F5344CB8AC3E}">
        <p14:creationId xmlns:p14="http://schemas.microsoft.com/office/powerpoint/2010/main" val="2239611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a:p>
        </p:txBody>
      </p:sp>
    </p:spTree>
    <p:extLst>
      <p:ext uri="{BB962C8B-B14F-4D97-AF65-F5344CB8AC3E}">
        <p14:creationId xmlns:p14="http://schemas.microsoft.com/office/powerpoint/2010/main" val="108350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a:p>
        </p:txBody>
      </p:sp>
    </p:spTree>
    <p:extLst>
      <p:ext uri="{BB962C8B-B14F-4D97-AF65-F5344CB8AC3E}">
        <p14:creationId xmlns:p14="http://schemas.microsoft.com/office/powerpoint/2010/main" val="11580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a:p>
        </p:txBody>
      </p:sp>
    </p:spTree>
    <p:extLst>
      <p:ext uri="{BB962C8B-B14F-4D97-AF65-F5344CB8AC3E}">
        <p14:creationId xmlns:p14="http://schemas.microsoft.com/office/powerpoint/2010/main" val="3159358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a:p>
        </p:txBody>
      </p:sp>
    </p:spTree>
    <p:extLst>
      <p:ext uri="{BB962C8B-B14F-4D97-AF65-F5344CB8AC3E}">
        <p14:creationId xmlns:p14="http://schemas.microsoft.com/office/powerpoint/2010/main" val="245251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21</a:t>
            </a:fld>
            <a:endParaRPr lang="en-US" altLang="zh-CN"/>
          </a:p>
        </p:txBody>
      </p:sp>
    </p:spTree>
    <p:extLst>
      <p:ext uri="{BB962C8B-B14F-4D97-AF65-F5344CB8AC3E}">
        <p14:creationId xmlns:p14="http://schemas.microsoft.com/office/powerpoint/2010/main" val="427243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22</a:t>
            </a:fld>
            <a:endParaRPr lang="en-US" altLang="zh-CN"/>
          </a:p>
        </p:txBody>
      </p:sp>
    </p:spTree>
    <p:extLst>
      <p:ext uri="{BB962C8B-B14F-4D97-AF65-F5344CB8AC3E}">
        <p14:creationId xmlns:p14="http://schemas.microsoft.com/office/powerpoint/2010/main" val="384351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23</a:t>
            </a:fld>
            <a:endParaRPr lang="en-US" altLang="zh-CN"/>
          </a:p>
        </p:txBody>
      </p:sp>
    </p:spTree>
    <p:extLst>
      <p:ext uri="{BB962C8B-B14F-4D97-AF65-F5344CB8AC3E}">
        <p14:creationId xmlns:p14="http://schemas.microsoft.com/office/powerpoint/2010/main" val="93768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a:p>
        </p:txBody>
      </p:sp>
    </p:spTree>
    <p:extLst>
      <p:ext uri="{BB962C8B-B14F-4D97-AF65-F5344CB8AC3E}">
        <p14:creationId xmlns:p14="http://schemas.microsoft.com/office/powerpoint/2010/main" val="1182178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a:p>
        </p:txBody>
      </p:sp>
    </p:spTree>
    <p:extLst>
      <p:ext uri="{BB962C8B-B14F-4D97-AF65-F5344CB8AC3E}">
        <p14:creationId xmlns:p14="http://schemas.microsoft.com/office/powerpoint/2010/main" val="2606696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a:p>
        </p:txBody>
      </p:sp>
    </p:spTree>
    <p:extLst>
      <p:ext uri="{BB962C8B-B14F-4D97-AF65-F5344CB8AC3E}">
        <p14:creationId xmlns:p14="http://schemas.microsoft.com/office/powerpoint/2010/main" val="1553880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a:p>
        </p:txBody>
      </p:sp>
    </p:spTree>
    <p:extLst>
      <p:ext uri="{BB962C8B-B14F-4D97-AF65-F5344CB8AC3E}">
        <p14:creationId xmlns:p14="http://schemas.microsoft.com/office/powerpoint/2010/main" val="668320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a:p>
        </p:txBody>
      </p:sp>
    </p:spTree>
    <p:extLst>
      <p:ext uri="{BB962C8B-B14F-4D97-AF65-F5344CB8AC3E}">
        <p14:creationId xmlns:p14="http://schemas.microsoft.com/office/powerpoint/2010/main" val="533566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38</a:t>
            </a:fld>
            <a:endParaRPr lang="en-US" altLang="zh-CN" noProof="0"/>
          </a:p>
        </p:txBody>
      </p:sp>
    </p:spTree>
    <p:extLst>
      <p:ext uri="{BB962C8B-B14F-4D97-AF65-F5344CB8AC3E}">
        <p14:creationId xmlns:p14="http://schemas.microsoft.com/office/powerpoint/2010/main" val="76921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a:p>
        </p:txBody>
      </p:sp>
    </p:spTree>
    <p:extLst>
      <p:ext uri="{BB962C8B-B14F-4D97-AF65-F5344CB8AC3E}">
        <p14:creationId xmlns:p14="http://schemas.microsoft.com/office/powerpoint/2010/main" val="3770490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39</a:t>
            </a:fld>
            <a:endParaRPr lang="en-US" altLang="zh-CN" noProof="0"/>
          </a:p>
        </p:txBody>
      </p:sp>
    </p:spTree>
    <p:extLst>
      <p:ext uri="{BB962C8B-B14F-4D97-AF65-F5344CB8AC3E}">
        <p14:creationId xmlns:p14="http://schemas.microsoft.com/office/powerpoint/2010/main" val="883047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40</a:t>
            </a:fld>
            <a:endParaRPr lang="en-US" altLang="zh-CN" noProof="0"/>
          </a:p>
        </p:txBody>
      </p:sp>
    </p:spTree>
    <p:extLst>
      <p:ext uri="{BB962C8B-B14F-4D97-AF65-F5344CB8AC3E}">
        <p14:creationId xmlns:p14="http://schemas.microsoft.com/office/powerpoint/2010/main" val="4256635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41</a:t>
            </a:fld>
            <a:endParaRPr lang="en-US" altLang="zh-CN" noProof="0"/>
          </a:p>
        </p:txBody>
      </p:sp>
    </p:spTree>
    <p:extLst>
      <p:ext uri="{BB962C8B-B14F-4D97-AF65-F5344CB8AC3E}">
        <p14:creationId xmlns:p14="http://schemas.microsoft.com/office/powerpoint/2010/main" val="3790583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42</a:t>
            </a:fld>
            <a:endParaRPr lang="en-US" altLang="zh-CN" noProof="0"/>
          </a:p>
        </p:txBody>
      </p:sp>
    </p:spTree>
    <p:extLst>
      <p:ext uri="{BB962C8B-B14F-4D97-AF65-F5344CB8AC3E}">
        <p14:creationId xmlns:p14="http://schemas.microsoft.com/office/powerpoint/2010/main" val="2359246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43</a:t>
            </a:fld>
            <a:endParaRPr lang="en-US" altLang="zh-CN" noProof="0"/>
          </a:p>
        </p:txBody>
      </p:sp>
    </p:spTree>
    <p:extLst>
      <p:ext uri="{BB962C8B-B14F-4D97-AF65-F5344CB8AC3E}">
        <p14:creationId xmlns:p14="http://schemas.microsoft.com/office/powerpoint/2010/main" val="2089636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44</a:t>
            </a:fld>
            <a:endParaRPr lang="en-US" altLang="zh-CN" noProof="0"/>
          </a:p>
        </p:txBody>
      </p:sp>
    </p:spTree>
    <p:extLst>
      <p:ext uri="{BB962C8B-B14F-4D97-AF65-F5344CB8AC3E}">
        <p14:creationId xmlns:p14="http://schemas.microsoft.com/office/powerpoint/2010/main" val="1011874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45</a:t>
            </a:fld>
            <a:endParaRPr lang="en-US" altLang="zh-CN" noProof="0"/>
          </a:p>
        </p:txBody>
      </p:sp>
    </p:spTree>
    <p:extLst>
      <p:ext uri="{BB962C8B-B14F-4D97-AF65-F5344CB8AC3E}">
        <p14:creationId xmlns:p14="http://schemas.microsoft.com/office/powerpoint/2010/main" val="3477620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46</a:t>
            </a:fld>
            <a:endParaRPr lang="en-US" altLang="zh-CN" noProof="0"/>
          </a:p>
        </p:txBody>
      </p:sp>
    </p:spTree>
    <p:extLst>
      <p:ext uri="{BB962C8B-B14F-4D97-AF65-F5344CB8AC3E}">
        <p14:creationId xmlns:p14="http://schemas.microsoft.com/office/powerpoint/2010/main" val="1239558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47</a:t>
            </a:fld>
            <a:endParaRPr lang="en-US" altLang="zh-CN" noProof="0"/>
          </a:p>
        </p:txBody>
      </p:sp>
    </p:spTree>
    <p:extLst>
      <p:ext uri="{BB962C8B-B14F-4D97-AF65-F5344CB8AC3E}">
        <p14:creationId xmlns:p14="http://schemas.microsoft.com/office/powerpoint/2010/main" val="2990845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48</a:t>
            </a:fld>
            <a:endParaRPr lang="en-US" altLang="zh-CN" noProof="0"/>
          </a:p>
        </p:txBody>
      </p:sp>
    </p:spTree>
    <p:extLst>
      <p:ext uri="{BB962C8B-B14F-4D97-AF65-F5344CB8AC3E}">
        <p14:creationId xmlns:p14="http://schemas.microsoft.com/office/powerpoint/2010/main" val="344091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a:p>
        </p:txBody>
      </p:sp>
    </p:spTree>
    <p:extLst>
      <p:ext uri="{BB962C8B-B14F-4D97-AF65-F5344CB8AC3E}">
        <p14:creationId xmlns:p14="http://schemas.microsoft.com/office/powerpoint/2010/main" val="3498396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49</a:t>
            </a:fld>
            <a:endParaRPr lang="en-US" altLang="zh-CN" noProof="0"/>
          </a:p>
        </p:txBody>
      </p:sp>
    </p:spTree>
    <p:extLst>
      <p:ext uri="{BB962C8B-B14F-4D97-AF65-F5344CB8AC3E}">
        <p14:creationId xmlns:p14="http://schemas.microsoft.com/office/powerpoint/2010/main" val="283347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50</a:t>
            </a:fld>
            <a:endParaRPr lang="en-US" altLang="zh-CN" noProof="0"/>
          </a:p>
        </p:txBody>
      </p:sp>
    </p:spTree>
    <p:extLst>
      <p:ext uri="{BB962C8B-B14F-4D97-AF65-F5344CB8AC3E}">
        <p14:creationId xmlns:p14="http://schemas.microsoft.com/office/powerpoint/2010/main" val="801565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51</a:t>
            </a:fld>
            <a:endParaRPr lang="en-US" altLang="zh-CN" noProof="0"/>
          </a:p>
        </p:txBody>
      </p:sp>
    </p:spTree>
    <p:extLst>
      <p:ext uri="{BB962C8B-B14F-4D97-AF65-F5344CB8AC3E}">
        <p14:creationId xmlns:p14="http://schemas.microsoft.com/office/powerpoint/2010/main" val="606923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52</a:t>
            </a:fld>
            <a:endParaRPr lang="en-US" altLang="zh-CN" noProof="0"/>
          </a:p>
        </p:txBody>
      </p:sp>
    </p:spTree>
    <p:extLst>
      <p:ext uri="{BB962C8B-B14F-4D97-AF65-F5344CB8AC3E}">
        <p14:creationId xmlns:p14="http://schemas.microsoft.com/office/powerpoint/2010/main" val="392069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53</a:t>
            </a:fld>
            <a:endParaRPr lang="en-US" altLang="zh-CN" noProof="0"/>
          </a:p>
        </p:txBody>
      </p:sp>
    </p:spTree>
    <p:extLst>
      <p:ext uri="{BB962C8B-B14F-4D97-AF65-F5344CB8AC3E}">
        <p14:creationId xmlns:p14="http://schemas.microsoft.com/office/powerpoint/2010/main" val="1689043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54</a:t>
            </a:fld>
            <a:endParaRPr lang="en-US" altLang="zh-CN" noProof="0"/>
          </a:p>
        </p:txBody>
      </p:sp>
    </p:spTree>
    <p:extLst>
      <p:ext uri="{BB962C8B-B14F-4D97-AF65-F5344CB8AC3E}">
        <p14:creationId xmlns:p14="http://schemas.microsoft.com/office/powerpoint/2010/main" val="1239239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55</a:t>
            </a:fld>
            <a:endParaRPr lang="en-US" altLang="zh-CN" noProof="0"/>
          </a:p>
        </p:txBody>
      </p:sp>
    </p:spTree>
    <p:extLst>
      <p:ext uri="{BB962C8B-B14F-4D97-AF65-F5344CB8AC3E}">
        <p14:creationId xmlns:p14="http://schemas.microsoft.com/office/powerpoint/2010/main" val="18957400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56</a:t>
            </a:fld>
            <a:endParaRPr lang="en-US" altLang="zh-CN" noProof="0"/>
          </a:p>
        </p:txBody>
      </p:sp>
    </p:spTree>
    <p:extLst>
      <p:ext uri="{BB962C8B-B14F-4D97-AF65-F5344CB8AC3E}">
        <p14:creationId xmlns:p14="http://schemas.microsoft.com/office/powerpoint/2010/main" val="992344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57</a:t>
            </a:fld>
            <a:endParaRPr lang="en-US" altLang="zh-CN" noProof="0"/>
          </a:p>
        </p:txBody>
      </p:sp>
    </p:spTree>
    <p:extLst>
      <p:ext uri="{BB962C8B-B14F-4D97-AF65-F5344CB8AC3E}">
        <p14:creationId xmlns:p14="http://schemas.microsoft.com/office/powerpoint/2010/main" val="3873074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58</a:t>
            </a:fld>
            <a:endParaRPr lang="en-US" altLang="zh-CN" noProof="0"/>
          </a:p>
        </p:txBody>
      </p:sp>
    </p:spTree>
    <p:extLst>
      <p:ext uri="{BB962C8B-B14F-4D97-AF65-F5344CB8AC3E}">
        <p14:creationId xmlns:p14="http://schemas.microsoft.com/office/powerpoint/2010/main" val="275850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a:p>
        </p:txBody>
      </p:sp>
    </p:spTree>
    <p:extLst>
      <p:ext uri="{BB962C8B-B14F-4D97-AF65-F5344CB8AC3E}">
        <p14:creationId xmlns:p14="http://schemas.microsoft.com/office/powerpoint/2010/main" val="1936321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59</a:t>
            </a:fld>
            <a:endParaRPr lang="en-US" altLang="zh-CN" noProof="0"/>
          </a:p>
        </p:txBody>
      </p:sp>
    </p:spTree>
    <p:extLst>
      <p:ext uri="{BB962C8B-B14F-4D97-AF65-F5344CB8AC3E}">
        <p14:creationId xmlns:p14="http://schemas.microsoft.com/office/powerpoint/2010/main" val="430920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60</a:t>
            </a:fld>
            <a:endParaRPr lang="en-US" altLang="zh-CN"/>
          </a:p>
        </p:txBody>
      </p:sp>
    </p:spTree>
    <p:extLst>
      <p:ext uri="{BB962C8B-B14F-4D97-AF65-F5344CB8AC3E}">
        <p14:creationId xmlns:p14="http://schemas.microsoft.com/office/powerpoint/2010/main" val="27099636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61</a:t>
            </a:fld>
            <a:endParaRPr lang="en-US" altLang="zh-CN" noProof="0"/>
          </a:p>
        </p:txBody>
      </p:sp>
    </p:spTree>
    <p:extLst>
      <p:ext uri="{BB962C8B-B14F-4D97-AF65-F5344CB8AC3E}">
        <p14:creationId xmlns:p14="http://schemas.microsoft.com/office/powerpoint/2010/main" val="2649466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62</a:t>
            </a:fld>
            <a:endParaRPr lang="en-US" altLang="zh-CN"/>
          </a:p>
        </p:txBody>
      </p:sp>
    </p:spTree>
    <p:extLst>
      <p:ext uri="{BB962C8B-B14F-4D97-AF65-F5344CB8AC3E}">
        <p14:creationId xmlns:p14="http://schemas.microsoft.com/office/powerpoint/2010/main" val="2115589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a:t>Redo slide with new graph on just important states</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63</a:t>
            </a:fld>
            <a:endParaRPr lang="en-US" altLang="zh-CN"/>
          </a:p>
        </p:txBody>
      </p:sp>
    </p:spTree>
    <p:extLst>
      <p:ext uri="{BB962C8B-B14F-4D97-AF65-F5344CB8AC3E}">
        <p14:creationId xmlns:p14="http://schemas.microsoft.com/office/powerpoint/2010/main" val="2208144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64</a:t>
            </a:fld>
            <a:endParaRPr lang="en-US" altLang="zh-CN"/>
          </a:p>
        </p:txBody>
      </p:sp>
    </p:spTree>
    <p:extLst>
      <p:ext uri="{BB962C8B-B14F-4D97-AF65-F5344CB8AC3E}">
        <p14:creationId xmlns:p14="http://schemas.microsoft.com/office/powerpoint/2010/main" val="2432668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65</a:t>
            </a:fld>
            <a:endParaRPr lang="en-US" altLang="zh-CN"/>
          </a:p>
        </p:txBody>
      </p:sp>
    </p:spTree>
    <p:extLst>
      <p:ext uri="{BB962C8B-B14F-4D97-AF65-F5344CB8AC3E}">
        <p14:creationId xmlns:p14="http://schemas.microsoft.com/office/powerpoint/2010/main" val="1924009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66</a:t>
            </a:fld>
            <a:endParaRPr lang="en-US" altLang="zh-CN"/>
          </a:p>
        </p:txBody>
      </p:sp>
    </p:spTree>
    <p:extLst>
      <p:ext uri="{BB962C8B-B14F-4D97-AF65-F5344CB8AC3E}">
        <p14:creationId xmlns:p14="http://schemas.microsoft.com/office/powerpoint/2010/main" val="2824638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a:t>These graphs on the right demonstrate which is giving the least RMSE (different colors represent lambda, mixing percent is the alpha) so we’re saying that .55 has the smallest RMSE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67</a:t>
            </a:fld>
            <a:endParaRPr lang="en-US" altLang="zh-CN" noProof="0"/>
          </a:p>
        </p:txBody>
      </p:sp>
    </p:spTree>
    <p:extLst>
      <p:ext uri="{BB962C8B-B14F-4D97-AF65-F5344CB8AC3E}">
        <p14:creationId xmlns:p14="http://schemas.microsoft.com/office/powerpoint/2010/main" val="1096439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68</a:t>
            </a:fld>
            <a:endParaRPr lang="en-US" altLang="zh-CN" noProof="0"/>
          </a:p>
        </p:txBody>
      </p:sp>
    </p:spTree>
    <p:extLst>
      <p:ext uri="{BB962C8B-B14F-4D97-AF65-F5344CB8AC3E}">
        <p14:creationId xmlns:p14="http://schemas.microsoft.com/office/powerpoint/2010/main" val="176651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a:p>
        </p:txBody>
      </p:sp>
    </p:spTree>
    <p:extLst>
      <p:ext uri="{BB962C8B-B14F-4D97-AF65-F5344CB8AC3E}">
        <p14:creationId xmlns:p14="http://schemas.microsoft.com/office/powerpoint/2010/main" val="1534347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69</a:t>
            </a:fld>
            <a:endParaRPr lang="en-US" altLang="zh-CN" noProof="0"/>
          </a:p>
        </p:txBody>
      </p:sp>
    </p:spTree>
    <p:extLst>
      <p:ext uri="{BB962C8B-B14F-4D97-AF65-F5344CB8AC3E}">
        <p14:creationId xmlns:p14="http://schemas.microsoft.com/office/powerpoint/2010/main" val="3591198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70</a:t>
            </a:fld>
            <a:endParaRPr lang="en-US" altLang="zh-CN"/>
          </a:p>
        </p:txBody>
      </p:sp>
    </p:spTree>
    <p:extLst>
      <p:ext uri="{BB962C8B-B14F-4D97-AF65-F5344CB8AC3E}">
        <p14:creationId xmlns:p14="http://schemas.microsoft.com/office/powerpoint/2010/main" val="1006120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71</a:t>
            </a:fld>
            <a:endParaRPr lang="en-US" altLang="zh-CN" noProof="0"/>
          </a:p>
        </p:txBody>
      </p:sp>
    </p:spTree>
    <p:extLst>
      <p:ext uri="{BB962C8B-B14F-4D97-AF65-F5344CB8AC3E}">
        <p14:creationId xmlns:p14="http://schemas.microsoft.com/office/powerpoint/2010/main" val="3240136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72</a:t>
            </a:fld>
            <a:endParaRPr lang="en-US" altLang="zh-CN"/>
          </a:p>
        </p:txBody>
      </p:sp>
    </p:spTree>
    <p:extLst>
      <p:ext uri="{BB962C8B-B14F-4D97-AF65-F5344CB8AC3E}">
        <p14:creationId xmlns:p14="http://schemas.microsoft.com/office/powerpoint/2010/main" val="3991092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73</a:t>
            </a:fld>
            <a:endParaRPr lang="en-US" altLang="zh-CN"/>
          </a:p>
        </p:txBody>
      </p:sp>
    </p:spTree>
    <p:extLst>
      <p:ext uri="{BB962C8B-B14F-4D97-AF65-F5344CB8AC3E}">
        <p14:creationId xmlns:p14="http://schemas.microsoft.com/office/powerpoint/2010/main" val="34477986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74</a:t>
            </a:fld>
            <a:endParaRPr lang="en-US" altLang="zh-CN"/>
          </a:p>
        </p:txBody>
      </p:sp>
    </p:spTree>
    <p:extLst>
      <p:ext uri="{BB962C8B-B14F-4D97-AF65-F5344CB8AC3E}">
        <p14:creationId xmlns:p14="http://schemas.microsoft.com/office/powerpoint/2010/main" val="92592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75</a:t>
            </a:fld>
            <a:endParaRPr lang="en-US" altLang="zh-CN"/>
          </a:p>
        </p:txBody>
      </p:sp>
    </p:spTree>
    <p:extLst>
      <p:ext uri="{BB962C8B-B14F-4D97-AF65-F5344CB8AC3E}">
        <p14:creationId xmlns:p14="http://schemas.microsoft.com/office/powerpoint/2010/main" val="135770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76</a:t>
            </a:fld>
            <a:endParaRPr lang="en-US" altLang="zh-CN" noProof="0"/>
          </a:p>
        </p:txBody>
      </p:sp>
    </p:spTree>
    <p:extLst>
      <p:ext uri="{BB962C8B-B14F-4D97-AF65-F5344CB8AC3E}">
        <p14:creationId xmlns:p14="http://schemas.microsoft.com/office/powerpoint/2010/main" val="14392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a:p>
        </p:txBody>
      </p:sp>
    </p:spTree>
    <p:extLst>
      <p:ext uri="{BB962C8B-B14F-4D97-AF65-F5344CB8AC3E}">
        <p14:creationId xmlns:p14="http://schemas.microsoft.com/office/powerpoint/2010/main" val="251831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a:p>
        </p:txBody>
      </p:sp>
    </p:spTree>
    <p:extLst>
      <p:ext uri="{BB962C8B-B14F-4D97-AF65-F5344CB8AC3E}">
        <p14:creationId xmlns:p14="http://schemas.microsoft.com/office/powerpoint/2010/main" val="317937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a:p>
        </p:txBody>
      </p:sp>
    </p:spTree>
    <p:extLst>
      <p:ext uri="{BB962C8B-B14F-4D97-AF65-F5344CB8AC3E}">
        <p14:creationId xmlns:p14="http://schemas.microsoft.com/office/powerpoint/2010/main" val="8005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724" r:id="rId1"/>
    <p:sldLayoutId id="2147483652" r:id="rId2"/>
    <p:sldLayoutId id="2147483715" r:id="rId3"/>
    <p:sldLayoutId id="2147483722" r:id="rId4"/>
    <p:sldLayoutId id="2147483725" r:id="rId5"/>
    <p:sldLayoutId id="2147483726" r:id="rId6"/>
    <p:sldLayoutId id="2147483656" r:id="rId7"/>
    <p:sldLayoutId id="2147483657" r:id="rId8"/>
    <p:sldLayoutId id="2147483716" r:id="rId9"/>
    <p:sldLayoutId id="2147483714" r:id="rId10"/>
    <p:sldLayoutId id="2147483720" r:id="rId11"/>
    <p:sldLayoutId id="2147483717" r:id="rId12"/>
    <p:sldLayoutId id="2147483721" r:id="rId13"/>
    <p:sldLayoutId id="2147483718" r:id="rId14"/>
    <p:sldLayoutId id="2147483719" r:id="rId15"/>
    <p:sldLayoutId id="2147483723"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nikhilbhathi/data-scientist-salary-us-glassdoo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nikhilbhathi/data-scientist-salary-us-glassdoo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sv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4.xml"/><Relationship Id="rId5" Type="http://schemas.openxmlformats.org/officeDocument/2006/relationships/image" Target="../media/image21.sv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28.svg"/><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nikhilbhathi/data-scientist-salary-us-glassdo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4.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76.xml.rels><?xml version="1.0" encoding="UTF-8" standalone="yes"?>
<Relationships xmlns="http://schemas.openxmlformats.org/package/2006/relationships"><Relationship Id="rId8" Type="http://schemas.openxmlformats.org/officeDocument/2006/relationships/hyperlink" Target="mailto:maid@mail.smu.edu" TargetMode="External"/><Relationship Id="rId3" Type="http://schemas.openxmlformats.org/officeDocument/2006/relationships/image" Target="../media/image58.jpeg"/><Relationship Id="rId7" Type="http://schemas.openxmlformats.org/officeDocument/2006/relationships/hyperlink" Target="mailto:|kkuberski@mail.smu.edu"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6" Type="http://schemas.openxmlformats.org/officeDocument/2006/relationships/hyperlink" Target="mailto:bpullaiahnaidu@mail.smu.edu" TargetMode="External"/><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nikhilbhathi/data-scientist-salary-us-glassdoo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nikhilbhathi/data-scientist-salary-us-glassdoo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50704" y="1719632"/>
            <a:ext cx="6484411" cy="1756884"/>
          </a:xfrm>
        </p:spPr>
        <p:txBody>
          <a:bodyPr/>
          <a:lstStyle/>
          <a:p>
            <a:r>
              <a:rPr lang="en-US">
                <a:solidFill>
                  <a:srgbClr val="0F253E"/>
                </a:solidFill>
                <a:latin typeface="Abadi"/>
                <a:ea typeface="+mj-lt"/>
                <a:cs typeface="+mj-lt"/>
              </a:rPr>
              <a:t>Glassdoor's Data Jobs -  Salary Prediction </a:t>
            </a:r>
            <a:endParaRPr lang="en-US">
              <a:latin typeface="Abadi"/>
              <a:ea typeface="+mj-lt"/>
              <a:cs typeface="+mj-lt"/>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a:t>
            </a:fld>
            <a:endParaRPr lang="en-US" altLang="zh-CN"/>
          </a:p>
        </p:txBody>
      </p:sp>
      <p:sp>
        <p:nvSpPr>
          <p:cNvPr id="6" name="Subtitle 25">
            <a:extLst>
              <a:ext uri="{FF2B5EF4-FFF2-40B4-BE49-F238E27FC236}">
                <a16:creationId xmlns:a16="http://schemas.microsoft.com/office/drawing/2014/main" id="{3649B122-3CA4-4194-9A83-7A36F084A02B}"/>
              </a:ext>
            </a:extLst>
          </p:cNvPr>
          <p:cNvSpPr txBox="1">
            <a:spLocks/>
          </p:cNvSpPr>
          <p:nvPr/>
        </p:nvSpPr>
        <p:spPr>
          <a:xfrm>
            <a:off x="4669191" y="3899197"/>
            <a:ext cx="6153336" cy="7172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ea typeface="+mn-lt"/>
                <a:cs typeface="+mn-lt"/>
              </a:rPr>
              <a:t>Kyle Kuberski  | Banu </a:t>
            </a:r>
            <a:r>
              <a:rPr lang="en-US" sz="1800" err="1">
                <a:solidFill>
                  <a:srgbClr val="201F1E"/>
                </a:solidFill>
                <a:ea typeface="+mn-lt"/>
                <a:cs typeface="+mn-lt"/>
              </a:rPr>
              <a:t>Pullaiahnaidu</a:t>
            </a:r>
            <a:r>
              <a:rPr lang="en-US" sz="1800">
                <a:solidFill>
                  <a:srgbClr val="201F1E"/>
                </a:solidFill>
                <a:ea typeface="+mn-lt"/>
                <a:cs typeface="+mn-lt"/>
              </a:rPr>
              <a:t> | Mai Dang</a:t>
            </a:r>
            <a:r>
              <a:rPr lang="en-US" sz="1600">
                <a:solidFill>
                  <a:srgbClr val="201F1E"/>
                </a:solidFill>
                <a:ea typeface="+mn-lt"/>
                <a:cs typeface="+mn-lt"/>
              </a:rPr>
              <a:t> </a:t>
            </a:r>
            <a:endParaRPr lang="en-US"/>
          </a:p>
          <a:p>
            <a:pPr marL="0" indent="0">
              <a:buNone/>
            </a:pPr>
            <a:r>
              <a:rPr lang="en-US" sz="1200">
                <a:solidFill>
                  <a:srgbClr val="201F1E"/>
                </a:solidFill>
              </a:rPr>
              <a:t>September 2023</a:t>
            </a:r>
          </a:p>
          <a:p>
            <a:pPr marL="54610"/>
            <a:endParaRPr lang="en-US"/>
          </a:p>
          <a:p>
            <a:pPr marL="54610"/>
            <a:endParaRPr lang="en-US"/>
          </a:p>
        </p:txBody>
      </p:sp>
      <p:cxnSp>
        <p:nvCxnSpPr>
          <p:cNvPr id="8" name="Straight Connector 7">
            <a:extLst>
              <a:ext uri="{FF2B5EF4-FFF2-40B4-BE49-F238E27FC236}">
                <a16:creationId xmlns:a16="http://schemas.microsoft.com/office/drawing/2014/main" id="{409D0330-0822-C99A-EF51-1D429524CC82}"/>
              </a:ext>
              <a:ext uri="{C183D7F6-B498-43B3-948B-1728B52AA6E4}">
                <adec:decorative xmlns:adec="http://schemas.microsoft.com/office/drawing/2017/decorative" val="1"/>
              </a:ext>
            </a:extLst>
          </p:cNvPr>
          <p:cNvCxnSpPr/>
          <p:nvPr/>
        </p:nvCxnSpPr>
        <p:spPr>
          <a:xfrm flipV="1">
            <a:off x="4618960" y="3771103"/>
            <a:ext cx="5838356" cy="6835"/>
          </a:xfrm>
          <a:prstGeom prst="line">
            <a:avLst/>
          </a:prstGeom>
          <a:ln w="3175">
            <a:solidFill>
              <a:schemeClr val="tx1"/>
            </a:solidFill>
            <a:headEnd type="diamond" w="sm" len="sm"/>
            <a:tailEnd type="diamond" w="sm" len="sm"/>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10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45176" y="761358"/>
            <a:ext cx="7287021" cy="1668226"/>
          </a:xfrm>
        </p:spPr>
        <p:txBody>
          <a:bodyPr/>
          <a:lstStyle/>
          <a:p>
            <a:r>
              <a:rPr lang="en-US" altLang="zh-CN">
                <a:latin typeface="Abadi"/>
              </a:rPr>
              <a:t>Dataset</a:t>
            </a:r>
            <a:endParaRPr lang="en-US">
              <a:latin typeface="Abadi"/>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10</a:t>
            </a:fld>
            <a:endParaRPr lang="en-US" altLang="zh-CN"/>
          </a:p>
        </p:txBody>
      </p:sp>
      <p:sp>
        <p:nvSpPr>
          <p:cNvPr id="2" name="TextBox 1">
            <a:extLst>
              <a:ext uri="{FF2B5EF4-FFF2-40B4-BE49-F238E27FC236}">
                <a16:creationId xmlns:a16="http://schemas.microsoft.com/office/drawing/2014/main" id="{B86AD39B-FE18-B840-5BFC-C2E7C42136BD}"/>
              </a:ext>
            </a:extLst>
          </p:cNvPr>
          <p:cNvSpPr txBox="1"/>
          <p:nvPr/>
        </p:nvSpPr>
        <p:spPr>
          <a:xfrm>
            <a:off x="6305910" y="1475117"/>
            <a:ext cx="1880559"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tx2">
                    <a:lumMod val="75000"/>
                    <a:lumOff val="25000"/>
                  </a:schemeClr>
                </a:solidFill>
                <a:hlinkClick r:id="rId3">
                  <a:extLst>
                    <a:ext uri="{A12FA001-AC4F-418D-AE19-62706E023703}">
                      <ahyp:hlinkClr xmlns:ahyp="http://schemas.microsoft.com/office/drawing/2018/hyperlinkcolor" val="tx"/>
                    </a:ext>
                  </a:extLst>
                </a:hlinkClick>
              </a:rPr>
              <a:t>Kaggle</a:t>
            </a:r>
          </a:p>
        </p:txBody>
      </p:sp>
      <p:sp>
        <p:nvSpPr>
          <p:cNvPr id="7" name="Text Placeholder 64">
            <a:extLst>
              <a:ext uri="{FF2B5EF4-FFF2-40B4-BE49-F238E27FC236}">
                <a16:creationId xmlns:a16="http://schemas.microsoft.com/office/drawing/2014/main" id="{9DFC4A5F-C258-35F1-8795-D92CFFB5D9A1}"/>
              </a:ext>
            </a:extLst>
          </p:cNvPr>
          <p:cNvSpPr txBox="1">
            <a:spLocks/>
          </p:cNvSpPr>
          <p:nvPr/>
        </p:nvSpPr>
        <p:spPr>
          <a:xfrm>
            <a:off x="6299586" y="1041552"/>
            <a:ext cx="1863198" cy="36262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Source</a:t>
            </a:r>
          </a:p>
        </p:txBody>
      </p:sp>
      <p:sp>
        <p:nvSpPr>
          <p:cNvPr id="23" name="Text Placeholder 70">
            <a:extLst>
              <a:ext uri="{FF2B5EF4-FFF2-40B4-BE49-F238E27FC236}">
                <a16:creationId xmlns:a16="http://schemas.microsoft.com/office/drawing/2014/main" id="{B3FF1DCB-4D18-6DCF-8E20-A8B843041BDA}"/>
              </a:ext>
            </a:extLst>
          </p:cNvPr>
          <p:cNvSpPr txBox="1">
            <a:spLocks/>
          </p:cNvSpPr>
          <p:nvPr/>
        </p:nvSpPr>
        <p:spPr>
          <a:xfrm>
            <a:off x="8418416" y="1047303"/>
            <a:ext cx="1877574" cy="434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Summary</a:t>
            </a:r>
          </a:p>
        </p:txBody>
      </p:sp>
      <p:sp>
        <p:nvSpPr>
          <p:cNvPr id="28" name="Picture Placeholder 15">
            <a:extLst>
              <a:ext uri="{FF2B5EF4-FFF2-40B4-BE49-F238E27FC236}">
                <a16:creationId xmlns:a16="http://schemas.microsoft.com/office/drawing/2014/main" id="{0251976C-48FE-E337-A6FF-0000C998D560}"/>
              </a:ext>
            </a:extLst>
          </p:cNvPr>
          <p:cNvSpPr>
            <a:spLocks noGrp="1"/>
          </p:cNvSpPr>
          <p:nvPr>
            <p:ph type="body" sz="quarter" idx="28"/>
          </p:nvPr>
        </p:nvSpPr>
        <p:spPr>
          <a:xfrm>
            <a:off x="8379512" y="1341570"/>
            <a:ext cx="1920707" cy="736437"/>
          </a:xfrm>
        </p:spPr>
        <p:txBody>
          <a:bodyPr vert="horz" lIns="91440" tIns="45720" rIns="91440" bIns="45720" rtlCol="0" anchor="t">
            <a:noAutofit/>
          </a:bodyPr>
          <a:lstStyle/>
          <a:p>
            <a:r>
              <a:rPr lang="en-US" altLang="zh-CN" sz="1200">
                <a:latin typeface="Abadi"/>
              </a:rPr>
              <a:t>742 job postings scraped from Glassdoor </a:t>
            </a:r>
            <a:endParaRPr lang="en-US" sz="1200">
              <a:latin typeface="Abadi"/>
            </a:endParaRPr>
          </a:p>
          <a:p>
            <a:r>
              <a:rPr lang="en-US" altLang="zh-CN" sz="1200">
                <a:latin typeface="Abadi"/>
              </a:rPr>
              <a:t>42 variables </a:t>
            </a:r>
          </a:p>
          <a:p>
            <a:endParaRPr lang="zh-CN" altLang="en-US"/>
          </a:p>
        </p:txBody>
      </p:sp>
      <p:sp>
        <p:nvSpPr>
          <p:cNvPr id="30" name="Text Placeholder 68">
            <a:extLst>
              <a:ext uri="{FF2B5EF4-FFF2-40B4-BE49-F238E27FC236}">
                <a16:creationId xmlns:a16="http://schemas.microsoft.com/office/drawing/2014/main" id="{D14A9CF3-4B22-F2F1-1F96-757B27263C66}"/>
              </a:ext>
            </a:extLst>
          </p:cNvPr>
          <p:cNvSpPr txBox="1">
            <a:spLocks/>
          </p:cNvSpPr>
          <p:nvPr/>
        </p:nvSpPr>
        <p:spPr>
          <a:xfrm>
            <a:off x="7329413" y="2873194"/>
            <a:ext cx="1935084"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Response Variable </a:t>
            </a:r>
          </a:p>
        </p:txBody>
      </p:sp>
      <p:sp>
        <p:nvSpPr>
          <p:cNvPr id="36" name="Text Placeholder 64">
            <a:extLst>
              <a:ext uri="{FF2B5EF4-FFF2-40B4-BE49-F238E27FC236}">
                <a16:creationId xmlns:a16="http://schemas.microsoft.com/office/drawing/2014/main" id="{26B5D090-3EB6-9EFD-6CE9-8E492EF471C1}"/>
              </a:ext>
            </a:extLst>
          </p:cNvPr>
          <p:cNvSpPr txBox="1">
            <a:spLocks/>
          </p:cNvSpPr>
          <p:nvPr/>
        </p:nvSpPr>
        <p:spPr>
          <a:xfrm>
            <a:off x="9410848" y="2815718"/>
            <a:ext cx="1877575"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Numerical Variables (2) </a:t>
            </a:r>
          </a:p>
        </p:txBody>
      </p:sp>
      <p:sp>
        <p:nvSpPr>
          <p:cNvPr id="40" name="Picture Placeholder 22">
            <a:extLst>
              <a:ext uri="{FF2B5EF4-FFF2-40B4-BE49-F238E27FC236}">
                <a16:creationId xmlns:a16="http://schemas.microsoft.com/office/drawing/2014/main" id="{103C6FBD-442E-FFB6-5610-377E4FB76687}"/>
              </a:ext>
            </a:extLst>
          </p:cNvPr>
          <p:cNvSpPr txBox="1">
            <a:spLocks/>
          </p:cNvSpPr>
          <p:nvPr/>
        </p:nvSpPr>
        <p:spPr>
          <a:xfrm>
            <a:off x="7358168" y="3412138"/>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200"/>
              <a:t>Average Salary </a:t>
            </a:r>
            <a:endParaRPr lang="en-US" altLang="zh-CN"/>
          </a:p>
        </p:txBody>
      </p:sp>
      <p:sp>
        <p:nvSpPr>
          <p:cNvPr id="42" name="Picture Placeholder 18">
            <a:extLst>
              <a:ext uri="{FF2B5EF4-FFF2-40B4-BE49-F238E27FC236}">
                <a16:creationId xmlns:a16="http://schemas.microsoft.com/office/drawing/2014/main" id="{5CE3A189-B211-558F-64EE-036EA26B935F}"/>
              </a:ext>
            </a:extLst>
          </p:cNvPr>
          <p:cNvSpPr txBox="1">
            <a:spLocks/>
          </p:cNvSpPr>
          <p:nvPr/>
        </p:nvSpPr>
        <p:spPr>
          <a:xfrm>
            <a:off x="9410848" y="341217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a:t>Rating – Company rating </a:t>
            </a:r>
            <a:endParaRPr lang="en-US" sz="1200"/>
          </a:p>
          <a:p>
            <a:pPr marL="0" indent="0" algn="ctr">
              <a:buNone/>
            </a:pPr>
            <a:r>
              <a:rPr lang="en-US" altLang="zh-CN" sz="1200"/>
              <a:t>Age – Company_ history</a:t>
            </a:r>
          </a:p>
        </p:txBody>
      </p:sp>
      <p:sp>
        <p:nvSpPr>
          <p:cNvPr id="46" name="Text Placeholder 66">
            <a:extLst>
              <a:ext uri="{FF2B5EF4-FFF2-40B4-BE49-F238E27FC236}">
                <a16:creationId xmlns:a16="http://schemas.microsoft.com/office/drawing/2014/main" id="{9E7E311B-180D-C609-F43B-859D261B70CC}"/>
              </a:ext>
            </a:extLst>
          </p:cNvPr>
          <p:cNvSpPr txBox="1">
            <a:spLocks/>
          </p:cNvSpPr>
          <p:nvPr/>
        </p:nvSpPr>
        <p:spPr>
          <a:xfrm>
            <a:off x="8385268" y="4627232"/>
            <a:ext cx="1920707" cy="520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Categorial variables (39)</a:t>
            </a:r>
          </a:p>
        </p:txBody>
      </p:sp>
      <p:sp>
        <p:nvSpPr>
          <p:cNvPr id="50" name="Picture Placeholder 20">
            <a:extLst>
              <a:ext uri="{FF2B5EF4-FFF2-40B4-BE49-F238E27FC236}">
                <a16:creationId xmlns:a16="http://schemas.microsoft.com/office/drawing/2014/main" id="{BB404435-B23C-CA8A-DE66-DB9015043EFE}"/>
              </a:ext>
            </a:extLst>
          </p:cNvPr>
          <p:cNvSpPr txBox="1">
            <a:spLocks/>
          </p:cNvSpPr>
          <p:nvPr/>
        </p:nvSpPr>
        <p:spPr>
          <a:xfrm>
            <a:off x="8399645" y="519493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err="1"/>
              <a:t>Job_title</a:t>
            </a:r>
            <a:r>
              <a:rPr lang="en-US" altLang="zh-CN" sz="1200"/>
              <a:t> , </a:t>
            </a:r>
            <a:r>
              <a:rPr lang="en-US" altLang="zh-CN" sz="1200" err="1"/>
              <a:t>Job.Location</a:t>
            </a:r>
            <a:r>
              <a:rPr lang="en-US" altLang="zh-CN" sz="1200"/>
              <a:t> ,</a:t>
            </a:r>
            <a:endParaRPr lang="en-US" sz="1200"/>
          </a:p>
          <a:p>
            <a:pPr marL="0" indent="0" algn="ctr">
              <a:buNone/>
            </a:pPr>
            <a:r>
              <a:rPr lang="en-US" altLang="zh-CN" sz="1200"/>
              <a:t>Degree , Sector </a:t>
            </a:r>
          </a:p>
          <a:p>
            <a:pPr marL="0" indent="0" algn="ctr">
              <a:buNone/>
            </a:pPr>
            <a:r>
              <a:rPr lang="en-US" altLang="zh-CN" sz="1200"/>
              <a:t>etc. </a:t>
            </a:r>
            <a:endParaRPr lang="en-US" sz="1200"/>
          </a:p>
          <a:p>
            <a:pPr marL="0" indent="0" algn="ctr">
              <a:buNone/>
            </a:pPr>
            <a:endParaRPr lang="zh-CN" altLang="en-US" sz="1200"/>
          </a:p>
        </p:txBody>
      </p:sp>
      <p:sp>
        <p:nvSpPr>
          <p:cNvPr id="5" name="Hexagon 4">
            <a:extLst>
              <a:ext uri="{FF2B5EF4-FFF2-40B4-BE49-F238E27FC236}">
                <a16:creationId xmlns:a16="http://schemas.microsoft.com/office/drawing/2014/main" id="{60257D0F-5561-BF34-ECFE-2F04D64FF19D}"/>
              </a:ext>
            </a:extLst>
          </p:cNvPr>
          <p:cNvSpPr/>
          <p:nvPr/>
        </p:nvSpPr>
        <p:spPr>
          <a:xfrm rot="5400000">
            <a:off x="9310207" y="2437876"/>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19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45176" y="761358"/>
            <a:ext cx="7287021" cy="1668226"/>
          </a:xfrm>
        </p:spPr>
        <p:txBody>
          <a:bodyPr/>
          <a:lstStyle/>
          <a:p>
            <a:r>
              <a:rPr lang="en-US" altLang="zh-CN">
                <a:latin typeface="Abadi"/>
              </a:rPr>
              <a:t>Dataset</a:t>
            </a:r>
            <a:endParaRPr lang="en-US">
              <a:latin typeface="Abadi"/>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11</a:t>
            </a:fld>
            <a:endParaRPr lang="en-US" altLang="zh-CN"/>
          </a:p>
        </p:txBody>
      </p:sp>
      <p:sp>
        <p:nvSpPr>
          <p:cNvPr id="2" name="TextBox 1">
            <a:extLst>
              <a:ext uri="{FF2B5EF4-FFF2-40B4-BE49-F238E27FC236}">
                <a16:creationId xmlns:a16="http://schemas.microsoft.com/office/drawing/2014/main" id="{B86AD39B-FE18-B840-5BFC-C2E7C42136BD}"/>
              </a:ext>
            </a:extLst>
          </p:cNvPr>
          <p:cNvSpPr txBox="1"/>
          <p:nvPr/>
        </p:nvSpPr>
        <p:spPr>
          <a:xfrm>
            <a:off x="6305910" y="1475117"/>
            <a:ext cx="1880559"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tx2">
                    <a:lumMod val="75000"/>
                    <a:lumOff val="25000"/>
                  </a:schemeClr>
                </a:solidFill>
                <a:hlinkClick r:id="rId3">
                  <a:extLst>
                    <a:ext uri="{A12FA001-AC4F-418D-AE19-62706E023703}">
                      <ahyp:hlinkClr xmlns:ahyp="http://schemas.microsoft.com/office/drawing/2018/hyperlinkcolor" val="tx"/>
                    </a:ext>
                  </a:extLst>
                </a:hlinkClick>
              </a:rPr>
              <a:t>Kaggle</a:t>
            </a:r>
          </a:p>
        </p:txBody>
      </p:sp>
      <p:sp>
        <p:nvSpPr>
          <p:cNvPr id="7" name="Text Placeholder 64">
            <a:extLst>
              <a:ext uri="{FF2B5EF4-FFF2-40B4-BE49-F238E27FC236}">
                <a16:creationId xmlns:a16="http://schemas.microsoft.com/office/drawing/2014/main" id="{9DFC4A5F-C258-35F1-8795-D92CFFB5D9A1}"/>
              </a:ext>
            </a:extLst>
          </p:cNvPr>
          <p:cNvSpPr txBox="1">
            <a:spLocks/>
          </p:cNvSpPr>
          <p:nvPr/>
        </p:nvSpPr>
        <p:spPr>
          <a:xfrm>
            <a:off x="6299586" y="1041552"/>
            <a:ext cx="1863198" cy="36262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Source</a:t>
            </a:r>
          </a:p>
        </p:txBody>
      </p:sp>
      <p:sp>
        <p:nvSpPr>
          <p:cNvPr id="23" name="Text Placeholder 70">
            <a:extLst>
              <a:ext uri="{FF2B5EF4-FFF2-40B4-BE49-F238E27FC236}">
                <a16:creationId xmlns:a16="http://schemas.microsoft.com/office/drawing/2014/main" id="{B3FF1DCB-4D18-6DCF-8E20-A8B843041BDA}"/>
              </a:ext>
            </a:extLst>
          </p:cNvPr>
          <p:cNvSpPr txBox="1">
            <a:spLocks/>
          </p:cNvSpPr>
          <p:nvPr/>
        </p:nvSpPr>
        <p:spPr>
          <a:xfrm>
            <a:off x="8418416" y="1047303"/>
            <a:ext cx="1877574" cy="434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Summary</a:t>
            </a:r>
          </a:p>
        </p:txBody>
      </p:sp>
      <p:sp>
        <p:nvSpPr>
          <p:cNvPr id="28" name="Picture Placeholder 15">
            <a:extLst>
              <a:ext uri="{FF2B5EF4-FFF2-40B4-BE49-F238E27FC236}">
                <a16:creationId xmlns:a16="http://schemas.microsoft.com/office/drawing/2014/main" id="{0251976C-48FE-E337-A6FF-0000C998D560}"/>
              </a:ext>
            </a:extLst>
          </p:cNvPr>
          <p:cNvSpPr>
            <a:spLocks noGrp="1"/>
          </p:cNvSpPr>
          <p:nvPr>
            <p:ph type="body" sz="quarter" idx="28"/>
          </p:nvPr>
        </p:nvSpPr>
        <p:spPr>
          <a:xfrm>
            <a:off x="8379512" y="1341570"/>
            <a:ext cx="1920707" cy="736437"/>
          </a:xfrm>
        </p:spPr>
        <p:txBody>
          <a:bodyPr vert="horz" lIns="91440" tIns="45720" rIns="91440" bIns="45720" rtlCol="0" anchor="t">
            <a:noAutofit/>
          </a:bodyPr>
          <a:lstStyle/>
          <a:p>
            <a:r>
              <a:rPr lang="en-US" altLang="zh-CN" sz="1200">
                <a:latin typeface="Abadi"/>
              </a:rPr>
              <a:t>742 job postings scraped from Glassdoor </a:t>
            </a:r>
            <a:endParaRPr lang="en-US" sz="1200">
              <a:latin typeface="Abadi"/>
            </a:endParaRPr>
          </a:p>
          <a:p>
            <a:r>
              <a:rPr lang="en-US" altLang="zh-CN" sz="1200">
                <a:latin typeface="Abadi"/>
              </a:rPr>
              <a:t>42 variables </a:t>
            </a:r>
          </a:p>
          <a:p>
            <a:endParaRPr lang="zh-CN" altLang="en-US"/>
          </a:p>
        </p:txBody>
      </p:sp>
      <p:sp>
        <p:nvSpPr>
          <p:cNvPr id="30" name="Text Placeholder 68">
            <a:extLst>
              <a:ext uri="{FF2B5EF4-FFF2-40B4-BE49-F238E27FC236}">
                <a16:creationId xmlns:a16="http://schemas.microsoft.com/office/drawing/2014/main" id="{D14A9CF3-4B22-F2F1-1F96-757B27263C66}"/>
              </a:ext>
            </a:extLst>
          </p:cNvPr>
          <p:cNvSpPr txBox="1">
            <a:spLocks/>
          </p:cNvSpPr>
          <p:nvPr/>
        </p:nvSpPr>
        <p:spPr>
          <a:xfrm>
            <a:off x="7329413" y="2873194"/>
            <a:ext cx="1935084"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Response Variable </a:t>
            </a:r>
          </a:p>
        </p:txBody>
      </p:sp>
      <p:sp>
        <p:nvSpPr>
          <p:cNvPr id="36" name="Text Placeholder 64">
            <a:extLst>
              <a:ext uri="{FF2B5EF4-FFF2-40B4-BE49-F238E27FC236}">
                <a16:creationId xmlns:a16="http://schemas.microsoft.com/office/drawing/2014/main" id="{26B5D090-3EB6-9EFD-6CE9-8E492EF471C1}"/>
              </a:ext>
            </a:extLst>
          </p:cNvPr>
          <p:cNvSpPr txBox="1">
            <a:spLocks/>
          </p:cNvSpPr>
          <p:nvPr/>
        </p:nvSpPr>
        <p:spPr>
          <a:xfrm>
            <a:off x="9410848" y="2815718"/>
            <a:ext cx="1877575"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Numerical Variables (2) </a:t>
            </a:r>
          </a:p>
        </p:txBody>
      </p:sp>
      <p:sp>
        <p:nvSpPr>
          <p:cNvPr id="40" name="Picture Placeholder 22">
            <a:extLst>
              <a:ext uri="{FF2B5EF4-FFF2-40B4-BE49-F238E27FC236}">
                <a16:creationId xmlns:a16="http://schemas.microsoft.com/office/drawing/2014/main" id="{103C6FBD-442E-FFB6-5610-377E4FB76687}"/>
              </a:ext>
            </a:extLst>
          </p:cNvPr>
          <p:cNvSpPr txBox="1">
            <a:spLocks/>
          </p:cNvSpPr>
          <p:nvPr/>
        </p:nvSpPr>
        <p:spPr>
          <a:xfrm>
            <a:off x="7358168" y="3412138"/>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200"/>
              <a:t>Average Salary </a:t>
            </a:r>
            <a:endParaRPr lang="en-US" altLang="zh-CN"/>
          </a:p>
        </p:txBody>
      </p:sp>
      <p:sp>
        <p:nvSpPr>
          <p:cNvPr id="42" name="Picture Placeholder 18">
            <a:extLst>
              <a:ext uri="{FF2B5EF4-FFF2-40B4-BE49-F238E27FC236}">
                <a16:creationId xmlns:a16="http://schemas.microsoft.com/office/drawing/2014/main" id="{5CE3A189-B211-558F-64EE-036EA26B935F}"/>
              </a:ext>
            </a:extLst>
          </p:cNvPr>
          <p:cNvSpPr txBox="1">
            <a:spLocks/>
          </p:cNvSpPr>
          <p:nvPr/>
        </p:nvSpPr>
        <p:spPr>
          <a:xfrm>
            <a:off x="9410848" y="341217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a:t>Rating – Company rating </a:t>
            </a:r>
            <a:endParaRPr lang="en-US" sz="1200"/>
          </a:p>
          <a:p>
            <a:pPr marL="0" indent="0" algn="ctr">
              <a:buNone/>
            </a:pPr>
            <a:r>
              <a:rPr lang="en-US" altLang="zh-CN" sz="1200"/>
              <a:t>Age – Company_ history</a:t>
            </a:r>
          </a:p>
        </p:txBody>
      </p:sp>
      <p:sp>
        <p:nvSpPr>
          <p:cNvPr id="46" name="Text Placeholder 66">
            <a:extLst>
              <a:ext uri="{FF2B5EF4-FFF2-40B4-BE49-F238E27FC236}">
                <a16:creationId xmlns:a16="http://schemas.microsoft.com/office/drawing/2014/main" id="{9E7E311B-180D-C609-F43B-859D261B70CC}"/>
              </a:ext>
            </a:extLst>
          </p:cNvPr>
          <p:cNvSpPr txBox="1">
            <a:spLocks/>
          </p:cNvSpPr>
          <p:nvPr/>
        </p:nvSpPr>
        <p:spPr>
          <a:xfrm>
            <a:off x="8385268" y="4627232"/>
            <a:ext cx="1920707" cy="520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Categorial variables (39)</a:t>
            </a:r>
          </a:p>
        </p:txBody>
      </p:sp>
      <p:sp>
        <p:nvSpPr>
          <p:cNvPr id="50" name="Picture Placeholder 20">
            <a:extLst>
              <a:ext uri="{FF2B5EF4-FFF2-40B4-BE49-F238E27FC236}">
                <a16:creationId xmlns:a16="http://schemas.microsoft.com/office/drawing/2014/main" id="{BB404435-B23C-CA8A-DE66-DB9015043EFE}"/>
              </a:ext>
            </a:extLst>
          </p:cNvPr>
          <p:cNvSpPr txBox="1">
            <a:spLocks/>
          </p:cNvSpPr>
          <p:nvPr/>
        </p:nvSpPr>
        <p:spPr>
          <a:xfrm>
            <a:off x="8399645" y="519493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err="1"/>
              <a:t>Job_title</a:t>
            </a:r>
            <a:r>
              <a:rPr lang="en-US" altLang="zh-CN" sz="1200"/>
              <a:t> , </a:t>
            </a:r>
            <a:r>
              <a:rPr lang="en-US" altLang="zh-CN" sz="1200" err="1"/>
              <a:t>Job.Location</a:t>
            </a:r>
            <a:r>
              <a:rPr lang="en-US" altLang="zh-CN" sz="1200"/>
              <a:t> ,</a:t>
            </a:r>
            <a:endParaRPr lang="en-US" sz="1200"/>
          </a:p>
          <a:p>
            <a:pPr marL="0" indent="0" algn="ctr">
              <a:buNone/>
            </a:pPr>
            <a:r>
              <a:rPr lang="en-US" altLang="zh-CN" sz="1200"/>
              <a:t>Degree , Sector </a:t>
            </a:r>
          </a:p>
          <a:p>
            <a:pPr marL="0" indent="0" algn="ctr">
              <a:buNone/>
            </a:pPr>
            <a:r>
              <a:rPr lang="en-US" altLang="zh-CN" sz="1200"/>
              <a:t>etc. </a:t>
            </a:r>
            <a:endParaRPr lang="en-US" sz="1200"/>
          </a:p>
          <a:p>
            <a:pPr marL="0" indent="0" algn="ctr">
              <a:buNone/>
            </a:pPr>
            <a:endParaRPr lang="zh-CN" altLang="en-US" sz="1200"/>
          </a:p>
        </p:txBody>
      </p:sp>
      <p:sp>
        <p:nvSpPr>
          <p:cNvPr id="5" name="Hexagon 4">
            <a:extLst>
              <a:ext uri="{FF2B5EF4-FFF2-40B4-BE49-F238E27FC236}">
                <a16:creationId xmlns:a16="http://schemas.microsoft.com/office/drawing/2014/main" id="{60257D0F-5561-BF34-ECFE-2F04D64FF19D}"/>
              </a:ext>
            </a:extLst>
          </p:cNvPr>
          <p:cNvSpPr/>
          <p:nvPr/>
        </p:nvSpPr>
        <p:spPr>
          <a:xfrm rot="5400000">
            <a:off x="8278871" y="4233846"/>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33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12</a:t>
            </a:fld>
            <a:endParaRPr lang="en-US" altLang="zh-CN"/>
          </a:p>
        </p:txBody>
      </p:sp>
      <p:sp>
        <p:nvSpPr>
          <p:cNvPr id="9" name="Title 45">
            <a:extLst>
              <a:ext uri="{FF2B5EF4-FFF2-40B4-BE49-F238E27FC236}">
                <a16:creationId xmlns:a16="http://schemas.microsoft.com/office/drawing/2014/main" id="{CAA1D902-11E5-B588-2AA5-CAD888124BB4}"/>
              </a:ext>
            </a:extLst>
          </p:cNvPr>
          <p:cNvSpPr txBox="1">
            <a:spLocks/>
          </p:cNvSpPr>
          <p:nvPr/>
        </p:nvSpPr>
        <p:spPr>
          <a:xfrm>
            <a:off x="80779" y="347156"/>
            <a:ext cx="6418899" cy="116040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a:latin typeface="Abadi"/>
              </a:rPr>
              <a:t>Missing values?</a:t>
            </a:r>
          </a:p>
          <a:p>
            <a:endParaRPr lang="en-US" sz="2400"/>
          </a:p>
        </p:txBody>
      </p:sp>
      <p:pic>
        <p:nvPicPr>
          <p:cNvPr id="2" name="Picture 1" descr="A graph with text overlay&#10;&#10;Description automatically generated">
            <a:extLst>
              <a:ext uri="{FF2B5EF4-FFF2-40B4-BE49-F238E27FC236}">
                <a16:creationId xmlns:a16="http://schemas.microsoft.com/office/drawing/2014/main" id="{D7DC96B2-F297-5CEA-CE42-A837B663B994}"/>
              </a:ext>
            </a:extLst>
          </p:cNvPr>
          <p:cNvPicPr>
            <a:picLocks noChangeAspect="1"/>
          </p:cNvPicPr>
          <p:nvPr/>
        </p:nvPicPr>
        <p:blipFill>
          <a:blip r:embed="rId3"/>
          <a:stretch>
            <a:fillRect/>
          </a:stretch>
        </p:blipFill>
        <p:spPr>
          <a:xfrm>
            <a:off x="2598112" y="1110990"/>
            <a:ext cx="6569442" cy="4317856"/>
          </a:xfrm>
          <a:prstGeom prst="rect">
            <a:avLst/>
          </a:prstGeom>
        </p:spPr>
      </p:pic>
    </p:spTree>
    <p:extLst>
      <p:ext uri="{BB962C8B-B14F-4D97-AF65-F5344CB8AC3E}">
        <p14:creationId xmlns:p14="http://schemas.microsoft.com/office/powerpoint/2010/main" val="428129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75707" y="439158"/>
            <a:ext cx="10515600" cy="1205058"/>
          </a:xfrm>
        </p:spPr>
        <p:txBody>
          <a:bodyPr/>
          <a:lstStyle/>
          <a:p>
            <a:r>
              <a:rPr lang="en-US">
                <a:latin typeface="Abadi"/>
              </a:rPr>
              <a:t>Missing values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err="1"/>
              <a:t>Job_Titles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5192"/>
            <a:ext cx="1877575" cy="506399"/>
          </a:xfrm>
        </p:spPr>
        <p:txBody>
          <a:bodyPr vert="horz" lIns="91440" tIns="45720" rIns="91440" bIns="45720" rtlCol="0" anchor="t">
            <a:noAutofit/>
          </a:bodyPr>
          <a:lstStyle/>
          <a:p>
            <a:r>
              <a:rPr lang="en-US" altLang="zh-CN" sz="4000"/>
              <a:t>10</a:t>
            </a:r>
            <a:endParaRPr lang="en-US" sz="4000"/>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Sectors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a:t>Rating</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82817"/>
            <a:ext cx="1877575" cy="506399"/>
          </a:xfrm>
        </p:spPr>
        <p:txBody>
          <a:bodyPr/>
          <a:lstStyle/>
          <a:p>
            <a:r>
              <a:rPr lang="en-US"/>
              <a:t>Size</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a:t>Revenue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13</a:t>
            </a:fld>
            <a:endParaRPr lang="en-US" altLang="zh-CN"/>
          </a:p>
        </p:txBody>
      </p:sp>
      <p:sp>
        <p:nvSpPr>
          <p:cNvPr id="2" name="TextBox 1">
            <a:extLst>
              <a:ext uri="{FF2B5EF4-FFF2-40B4-BE49-F238E27FC236}">
                <a16:creationId xmlns:a16="http://schemas.microsoft.com/office/drawing/2014/main" id="{E4360DBC-CE3D-BA2B-75F4-36D97EF4F13B}"/>
              </a:ext>
            </a:extLst>
          </p:cNvPr>
          <p:cNvSpPr txBox="1"/>
          <p:nvPr/>
        </p:nvSpPr>
        <p:spPr>
          <a:xfrm>
            <a:off x="4393721" y="2855344"/>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11</a:t>
            </a:r>
            <a:endParaRPr lang="en-US" sz="4000">
              <a:solidFill>
                <a:srgbClr val="0F253E"/>
              </a:solidFill>
              <a:latin typeface="Abadi"/>
              <a:ea typeface="微软雅黑"/>
              <a:cs typeface="Posterama"/>
            </a:endParaRPr>
          </a:p>
        </p:txBody>
      </p:sp>
      <p:sp>
        <p:nvSpPr>
          <p:cNvPr id="14" name="TextBox 13">
            <a:extLst>
              <a:ext uri="{FF2B5EF4-FFF2-40B4-BE49-F238E27FC236}">
                <a16:creationId xmlns:a16="http://schemas.microsoft.com/office/drawing/2014/main" id="{4A5002CF-FCF9-DEDE-97D5-CBE4047EE56E}"/>
              </a:ext>
            </a:extLst>
          </p:cNvPr>
          <p:cNvSpPr txBox="1"/>
          <p:nvPr/>
        </p:nvSpPr>
        <p:spPr>
          <a:xfrm>
            <a:off x="8016815" y="4896929"/>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5" name="TextBox 14">
            <a:extLst>
              <a:ext uri="{FF2B5EF4-FFF2-40B4-BE49-F238E27FC236}">
                <a16:creationId xmlns:a16="http://schemas.microsoft.com/office/drawing/2014/main" id="{B7ADAEC3-3EC9-F17C-23DD-01F58CBBD66B}"/>
              </a:ext>
            </a:extLst>
          </p:cNvPr>
          <p:cNvSpPr txBox="1"/>
          <p:nvPr/>
        </p:nvSpPr>
        <p:spPr>
          <a:xfrm>
            <a:off x="9109494" y="2855343"/>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F253E"/>
                </a:solidFill>
                <a:ea typeface="微软雅黑"/>
                <a:cs typeface="Posterama"/>
              </a:rPr>
              <a:t>204</a:t>
            </a:r>
          </a:p>
        </p:txBody>
      </p:sp>
      <p:sp>
        <p:nvSpPr>
          <p:cNvPr id="9" name="Hexagon 8">
            <a:extLst>
              <a:ext uri="{FF2B5EF4-FFF2-40B4-BE49-F238E27FC236}">
                <a16:creationId xmlns:a16="http://schemas.microsoft.com/office/drawing/2014/main" id="{C30D3284-0D36-FC0E-D56C-A7CFCD6DD66F}"/>
              </a:ext>
            </a:extLst>
          </p:cNvPr>
          <p:cNvSpPr/>
          <p:nvPr/>
        </p:nvSpPr>
        <p:spPr>
          <a:xfrm rot="5400000">
            <a:off x="1175655" y="3239589"/>
            <a:ext cx="2677887" cy="239050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65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75707" y="439158"/>
            <a:ext cx="10515600" cy="1205058"/>
          </a:xfrm>
        </p:spPr>
        <p:txBody>
          <a:bodyPr/>
          <a:lstStyle/>
          <a:p>
            <a:r>
              <a:rPr lang="en-US">
                <a:latin typeface="Abadi"/>
              </a:rPr>
              <a:t>Missing values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err="1"/>
              <a:t>Job_Titles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5192"/>
            <a:ext cx="1877575" cy="506399"/>
          </a:xfrm>
        </p:spPr>
        <p:txBody>
          <a:bodyPr vert="horz" lIns="91440" tIns="45720" rIns="91440" bIns="45720" rtlCol="0" anchor="t">
            <a:noAutofit/>
          </a:bodyPr>
          <a:lstStyle/>
          <a:p>
            <a:r>
              <a:rPr lang="en-US" altLang="zh-CN" sz="4000"/>
              <a:t>10</a:t>
            </a:r>
            <a:endParaRPr lang="en-US" sz="4000"/>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Sectors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a:t>Rating</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82817"/>
            <a:ext cx="1877575" cy="506399"/>
          </a:xfrm>
        </p:spPr>
        <p:txBody>
          <a:bodyPr/>
          <a:lstStyle/>
          <a:p>
            <a:r>
              <a:rPr lang="en-US"/>
              <a:t>Size</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a:t>Revenue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14</a:t>
            </a:fld>
            <a:endParaRPr lang="en-US" altLang="zh-CN"/>
          </a:p>
        </p:txBody>
      </p:sp>
      <p:sp>
        <p:nvSpPr>
          <p:cNvPr id="2" name="TextBox 1">
            <a:extLst>
              <a:ext uri="{FF2B5EF4-FFF2-40B4-BE49-F238E27FC236}">
                <a16:creationId xmlns:a16="http://schemas.microsoft.com/office/drawing/2014/main" id="{E4360DBC-CE3D-BA2B-75F4-36D97EF4F13B}"/>
              </a:ext>
            </a:extLst>
          </p:cNvPr>
          <p:cNvSpPr txBox="1"/>
          <p:nvPr/>
        </p:nvSpPr>
        <p:spPr>
          <a:xfrm>
            <a:off x="4393721" y="2855344"/>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11</a:t>
            </a:r>
            <a:endParaRPr lang="en-US" sz="4000">
              <a:solidFill>
                <a:srgbClr val="0F253E"/>
              </a:solidFill>
              <a:ea typeface="微软雅黑"/>
              <a:cs typeface="Posterama"/>
            </a:endParaRPr>
          </a:p>
        </p:txBody>
      </p:sp>
      <p:sp>
        <p:nvSpPr>
          <p:cNvPr id="14" name="TextBox 13">
            <a:extLst>
              <a:ext uri="{FF2B5EF4-FFF2-40B4-BE49-F238E27FC236}">
                <a16:creationId xmlns:a16="http://schemas.microsoft.com/office/drawing/2014/main" id="{4A5002CF-FCF9-DEDE-97D5-CBE4047EE56E}"/>
              </a:ext>
            </a:extLst>
          </p:cNvPr>
          <p:cNvSpPr txBox="1"/>
          <p:nvPr/>
        </p:nvSpPr>
        <p:spPr>
          <a:xfrm>
            <a:off x="8016815" y="4896929"/>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p>
        </p:txBody>
      </p:sp>
      <p:sp>
        <p:nvSpPr>
          <p:cNvPr id="15" name="TextBox 14">
            <a:extLst>
              <a:ext uri="{FF2B5EF4-FFF2-40B4-BE49-F238E27FC236}">
                <a16:creationId xmlns:a16="http://schemas.microsoft.com/office/drawing/2014/main" id="{B7ADAEC3-3EC9-F17C-23DD-01F58CBBD66B}"/>
              </a:ext>
            </a:extLst>
          </p:cNvPr>
          <p:cNvSpPr txBox="1"/>
          <p:nvPr/>
        </p:nvSpPr>
        <p:spPr>
          <a:xfrm>
            <a:off x="9109494" y="2855343"/>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F253E"/>
                </a:solidFill>
                <a:ea typeface="微软雅黑"/>
                <a:cs typeface="Posterama"/>
              </a:rPr>
              <a:t>204</a:t>
            </a:r>
          </a:p>
        </p:txBody>
      </p:sp>
      <p:sp>
        <p:nvSpPr>
          <p:cNvPr id="6" name="Hexagon 5">
            <a:extLst>
              <a:ext uri="{FF2B5EF4-FFF2-40B4-BE49-F238E27FC236}">
                <a16:creationId xmlns:a16="http://schemas.microsoft.com/office/drawing/2014/main" id="{B8666075-F9A4-4079-0492-47DADC18A78E}"/>
              </a:ext>
            </a:extLst>
          </p:cNvPr>
          <p:cNvSpPr/>
          <p:nvPr/>
        </p:nvSpPr>
        <p:spPr>
          <a:xfrm rot="5400000">
            <a:off x="3558962" y="1902183"/>
            <a:ext cx="2645432" cy="232913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44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75707" y="439158"/>
            <a:ext cx="10515600" cy="1205058"/>
          </a:xfrm>
        </p:spPr>
        <p:txBody>
          <a:bodyPr/>
          <a:lstStyle/>
          <a:p>
            <a:r>
              <a:rPr lang="en-US">
                <a:latin typeface="Abadi"/>
              </a:rPr>
              <a:t>Missing values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err="1"/>
              <a:t>Job_Titles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5192"/>
            <a:ext cx="1877575" cy="506399"/>
          </a:xfrm>
        </p:spPr>
        <p:txBody>
          <a:bodyPr vert="horz" lIns="91440" tIns="45720" rIns="91440" bIns="45720" rtlCol="0" anchor="t">
            <a:noAutofit/>
          </a:bodyPr>
          <a:lstStyle/>
          <a:p>
            <a:r>
              <a:rPr lang="en-US" altLang="zh-CN" sz="4000"/>
              <a:t>10</a:t>
            </a:r>
            <a:endParaRPr lang="en-US" sz="4000"/>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Sectors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a:t>Rating</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82817"/>
            <a:ext cx="1877575" cy="506399"/>
          </a:xfrm>
        </p:spPr>
        <p:txBody>
          <a:bodyPr/>
          <a:lstStyle/>
          <a:p>
            <a:r>
              <a:rPr lang="en-US"/>
              <a:t>Size</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a:t>Revenue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15</a:t>
            </a:fld>
            <a:endParaRPr lang="en-US" altLang="zh-CN"/>
          </a:p>
        </p:txBody>
      </p:sp>
      <p:sp>
        <p:nvSpPr>
          <p:cNvPr id="2" name="TextBox 1">
            <a:extLst>
              <a:ext uri="{FF2B5EF4-FFF2-40B4-BE49-F238E27FC236}">
                <a16:creationId xmlns:a16="http://schemas.microsoft.com/office/drawing/2014/main" id="{E4360DBC-CE3D-BA2B-75F4-36D97EF4F13B}"/>
              </a:ext>
            </a:extLst>
          </p:cNvPr>
          <p:cNvSpPr txBox="1"/>
          <p:nvPr/>
        </p:nvSpPr>
        <p:spPr>
          <a:xfrm>
            <a:off x="4393721" y="2855344"/>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11</a:t>
            </a:r>
            <a:endParaRPr lang="en-US" sz="4000">
              <a:solidFill>
                <a:srgbClr val="0F253E"/>
              </a:solidFill>
              <a:latin typeface="Abadi"/>
              <a:ea typeface="微软雅黑"/>
              <a:cs typeface="Posterama"/>
            </a:endParaRPr>
          </a:p>
        </p:txBody>
      </p:sp>
      <p:sp>
        <p:nvSpPr>
          <p:cNvPr id="14" name="TextBox 13">
            <a:extLst>
              <a:ext uri="{FF2B5EF4-FFF2-40B4-BE49-F238E27FC236}">
                <a16:creationId xmlns:a16="http://schemas.microsoft.com/office/drawing/2014/main" id="{4A5002CF-FCF9-DEDE-97D5-CBE4047EE56E}"/>
              </a:ext>
            </a:extLst>
          </p:cNvPr>
          <p:cNvSpPr txBox="1"/>
          <p:nvPr/>
        </p:nvSpPr>
        <p:spPr>
          <a:xfrm>
            <a:off x="8016815" y="4896929"/>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5" name="TextBox 14">
            <a:extLst>
              <a:ext uri="{FF2B5EF4-FFF2-40B4-BE49-F238E27FC236}">
                <a16:creationId xmlns:a16="http://schemas.microsoft.com/office/drawing/2014/main" id="{B7ADAEC3-3EC9-F17C-23DD-01F58CBBD66B}"/>
              </a:ext>
            </a:extLst>
          </p:cNvPr>
          <p:cNvSpPr txBox="1"/>
          <p:nvPr/>
        </p:nvSpPr>
        <p:spPr>
          <a:xfrm>
            <a:off x="9109494" y="2855343"/>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F253E"/>
                </a:solidFill>
                <a:ea typeface="微软雅黑"/>
                <a:cs typeface="Posterama"/>
              </a:rPr>
              <a:t>204</a:t>
            </a:r>
          </a:p>
        </p:txBody>
      </p:sp>
      <p:sp>
        <p:nvSpPr>
          <p:cNvPr id="6" name="Hexagon 5">
            <a:extLst>
              <a:ext uri="{FF2B5EF4-FFF2-40B4-BE49-F238E27FC236}">
                <a16:creationId xmlns:a16="http://schemas.microsoft.com/office/drawing/2014/main" id="{B8666075-F9A4-4079-0492-47DADC18A78E}"/>
              </a:ext>
            </a:extLst>
          </p:cNvPr>
          <p:cNvSpPr/>
          <p:nvPr/>
        </p:nvSpPr>
        <p:spPr>
          <a:xfrm rot="5400000">
            <a:off x="4730207" y="3895109"/>
            <a:ext cx="2661981" cy="2385488"/>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8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75707" y="439158"/>
            <a:ext cx="10515600" cy="1205058"/>
          </a:xfrm>
        </p:spPr>
        <p:txBody>
          <a:bodyPr/>
          <a:lstStyle/>
          <a:p>
            <a:r>
              <a:rPr lang="en-US">
                <a:latin typeface="Abadi"/>
              </a:rPr>
              <a:t>Missing values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err="1"/>
              <a:t>Job_Titles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5192"/>
            <a:ext cx="1877575" cy="506399"/>
          </a:xfrm>
        </p:spPr>
        <p:txBody>
          <a:bodyPr vert="horz" lIns="91440" tIns="45720" rIns="91440" bIns="45720" rtlCol="0" anchor="t">
            <a:noAutofit/>
          </a:bodyPr>
          <a:lstStyle/>
          <a:p>
            <a:r>
              <a:rPr lang="en-US" altLang="zh-CN" sz="4000"/>
              <a:t>10</a:t>
            </a:r>
            <a:endParaRPr lang="en-US" sz="4000"/>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Sectors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a:t>Rating</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82817"/>
            <a:ext cx="1877575" cy="506399"/>
          </a:xfrm>
        </p:spPr>
        <p:txBody>
          <a:bodyPr/>
          <a:lstStyle/>
          <a:p>
            <a:r>
              <a:rPr lang="en-US"/>
              <a:t>Size</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a:t>Revenue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16</a:t>
            </a:fld>
            <a:endParaRPr lang="en-US" altLang="zh-CN"/>
          </a:p>
        </p:txBody>
      </p:sp>
      <p:sp>
        <p:nvSpPr>
          <p:cNvPr id="2" name="TextBox 1">
            <a:extLst>
              <a:ext uri="{FF2B5EF4-FFF2-40B4-BE49-F238E27FC236}">
                <a16:creationId xmlns:a16="http://schemas.microsoft.com/office/drawing/2014/main" id="{E4360DBC-CE3D-BA2B-75F4-36D97EF4F13B}"/>
              </a:ext>
            </a:extLst>
          </p:cNvPr>
          <p:cNvSpPr txBox="1"/>
          <p:nvPr/>
        </p:nvSpPr>
        <p:spPr>
          <a:xfrm>
            <a:off x="4393721" y="2855344"/>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11</a:t>
            </a:r>
            <a:endParaRPr lang="en-US" sz="4000">
              <a:solidFill>
                <a:srgbClr val="0F253E"/>
              </a:solidFill>
              <a:latin typeface="Abadi"/>
              <a:ea typeface="微软雅黑"/>
              <a:cs typeface="Posterama"/>
            </a:endParaRPr>
          </a:p>
        </p:txBody>
      </p:sp>
      <p:sp>
        <p:nvSpPr>
          <p:cNvPr id="14" name="TextBox 13">
            <a:extLst>
              <a:ext uri="{FF2B5EF4-FFF2-40B4-BE49-F238E27FC236}">
                <a16:creationId xmlns:a16="http://schemas.microsoft.com/office/drawing/2014/main" id="{4A5002CF-FCF9-DEDE-97D5-CBE4047EE56E}"/>
              </a:ext>
            </a:extLst>
          </p:cNvPr>
          <p:cNvSpPr txBox="1"/>
          <p:nvPr/>
        </p:nvSpPr>
        <p:spPr>
          <a:xfrm>
            <a:off x="8016815" y="4896929"/>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5" name="TextBox 14">
            <a:extLst>
              <a:ext uri="{FF2B5EF4-FFF2-40B4-BE49-F238E27FC236}">
                <a16:creationId xmlns:a16="http://schemas.microsoft.com/office/drawing/2014/main" id="{B7ADAEC3-3EC9-F17C-23DD-01F58CBBD66B}"/>
              </a:ext>
            </a:extLst>
          </p:cNvPr>
          <p:cNvSpPr txBox="1"/>
          <p:nvPr/>
        </p:nvSpPr>
        <p:spPr>
          <a:xfrm>
            <a:off x="9109494" y="2855343"/>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F253E"/>
                </a:solidFill>
                <a:ea typeface="微软雅黑"/>
                <a:cs typeface="Posterama"/>
              </a:rPr>
              <a:t>204</a:t>
            </a:r>
          </a:p>
        </p:txBody>
      </p:sp>
      <p:sp>
        <p:nvSpPr>
          <p:cNvPr id="6" name="Hexagon 5">
            <a:extLst>
              <a:ext uri="{FF2B5EF4-FFF2-40B4-BE49-F238E27FC236}">
                <a16:creationId xmlns:a16="http://schemas.microsoft.com/office/drawing/2014/main" id="{B8666075-F9A4-4079-0492-47DADC18A78E}"/>
              </a:ext>
            </a:extLst>
          </p:cNvPr>
          <p:cNvSpPr/>
          <p:nvPr/>
        </p:nvSpPr>
        <p:spPr>
          <a:xfrm rot="5400000">
            <a:off x="7124546" y="3958145"/>
            <a:ext cx="2645432" cy="232913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5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75707" y="439158"/>
            <a:ext cx="10515600" cy="1205058"/>
          </a:xfrm>
        </p:spPr>
        <p:txBody>
          <a:bodyPr/>
          <a:lstStyle/>
          <a:p>
            <a:r>
              <a:rPr lang="en-US">
                <a:latin typeface="Abadi"/>
              </a:rPr>
              <a:t>Missing values</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err="1"/>
              <a:t>Job_Titles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375192"/>
            <a:ext cx="1877575" cy="506399"/>
          </a:xfrm>
        </p:spPr>
        <p:txBody>
          <a:bodyPr vert="horz" lIns="91440" tIns="45720" rIns="91440" bIns="45720" rtlCol="0" anchor="t">
            <a:noAutofit/>
          </a:bodyPr>
          <a:lstStyle/>
          <a:p>
            <a:r>
              <a:rPr lang="en-US" altLang="zh-CN" sz="4000"/>
              <a:t>10</a:t>
            </a:r>
            <a:endParaRPr lang="en-US" sz="4000"/>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Sectors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a:t>Rating</a:t>
            </a: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82817"/>
            <a:ext cx="1877575" cy="506399"/>
          </a:xfrm>
        </p:spPr>
        <p:txBody>
          <a:bodyPr/>
          <a:lstStyle/>
          <a:p>
            <a:r>
              <a:rPr lang="en-US"/>
              <a:t>Size</a:t>
            </a:r>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a:t>Revenue</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17</a:t>
            </a:fld>
            <a:endParaRPr lang="en-US" altLang="zh-CN"/>
          </a:p>
        </p:txBody>
      </p:sp>
      <p:sp>
        <p:nvSpPr>
          <p:cNvPr id="2" name="TextBox 1">
            <a:extLst>
              <a:ext uri="{FF2B5EF4-FFF2-40B4-BE49-F238E27FC236}">
                <a16:creationId xmlns:a16="http://schemas.microsoft.com/office/drawing/2014/main" id="{E4360DBC-CE3D-BA2B-75F4-36D97EF4F13B}"/>
              </a:ext>
            </a:extLst>
          </p:cNvPr>
          <p:cNvSpPr txBox="1"/>
          <p:nvPr/>
        </p:nvSpPr>
        <p:spPr>
          <a:xfrm>
            <a:off x="4393721" y="2855344"/>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11</a:t>
            </a:r>
            <a:endParaRPr lang="en-US" sz="4000">
              <a:solidFill>
                <a:srgbClr val="0F253E"/>
              </a:solidFill>
              <a:latin typeface="Abadi"/>
              <a:ea typeface="微软雅黑"/>
              <a:cs typeface="Posterama"/>
            </a:endParaRPr>
          </a:p>
        </p:txBody>
      </p:sp>
      <p:sp>
        <p:nvSpPr>
          <p:cNvPr id="14" name="TextBox 13">
            <a:extLst>
              <a:ext uri="{FF2B5EF4-FFF2-40B4-BE49-F238E27FC236}">
                <a16:creationId xmlns:a16="http://schemas.microsoft.com/office/drawing/2014/main" id="{4A5002CF-FCF9-DEDE-97D5-CBE4047EE56E}"/>
              </a:ext>
            </a:extLst>
          </p:cNvPr>
          <p:cNvSpPr txBox="1"/>
          <p:nvPr/>
        </p:nvSpPr>
        <p:spPr>
          <a:xfrm>
            <a:off x="8016815" y="4896929"/>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10</a:t>
            </a:r>
            <a:r>
              <a:rPr lang="en-US" sz="4000">
                <a:solidFill>
                  <a:srgbClr val="0F253E"/>
                </a:solidFill>
                <a:latin typeface="Abadi"/>
                <a:ea typeface="微软雅黑"/>
                <a:cs typeface="Posterama" panose="020B0504020200020000" pitchFamily="34" charset="0"/>
              </a:rPr>
              <a:t>​</a:t>
            </a:r>
            <a:endParaRPr lang="en-US">
              <a:latin typeface="Abadi"/>
            </a:endParaRPr>
          </a:p>
        </p:txBody>
      </p:sp>
      <p:sp>
        <p:nvSpPr>
          <p:cNvPr id="15" name="TextBox 14">
            <a:extLst>
              <a:ext uri="{FF2B5EF4-FFF2-40B4-BE49-F238E27FC236}">
                <a16:creationId xmlns:a16="http://schemas.microsoft.com/office/drawing/2014/main" id="{B7ADAEC3-3EC9-F17C-23DD-01F58CBBD66B}"/>
              </a:ext>
            </a:extLst>
          </p:cNvPr>
          <p:cNvSpPr txBox="1"/>
          <p:nvPr/>
        </p:nvSpPr>
        <p:spPr>
          <a:xfrm>
            <a:off x="9109494" y="2855343"/>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F253E"/>
                </a:solidFill>
                <a:ea typeface="微软雅黑"/>
                <a:cs typeface="Posterama"/>
              </a:rPr>
              <a:t>204</a:t>
            </a:r>
          </a:p>
        </p:txBody>
      </p:sp>
      <p:sp>
        <p:nvSpPr>
          <p:cNvPr id="6" name="Hexagon 5">
            <a:extLst>
              <a:ext uri="{FF2B5EF4-FFF2-40B4-BE49-F238E27FC236}">
                <a16:creationId xmlns:a16="http://schemas.microsoft.com/office/drawing/2014/main" id="{B8666075-F9A4-4079-0492-47DADC18A78E}"/>
              </a:ext>
            </a:extLst>
          </p:cNvPr>
          <p:cNvSpPr/>
          <p:nvPr/>
        </p:nvSpPr>
        <p:spPr>
          <a:xfrm rot="5400000">
            <a:off x="8289112" y="1887805"/>
            <a:ext cx="2645432" cy="232913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478273" y="525422"/>
            <a:ext cx="10515600" cy="1205058"/>
          </a:xfrm>
        </p:spPr>
        <p:txBody>
          <a:bodyPr/>
          <a:lstStyle/>
          <a:p>
            <a:r>
              <a:rPr lang="en-US">
                <a:latin typeface="Abadi"/>
              </a:rPr>
              <a:t>Missing values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Experience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err="1"/>
              <a:t>Company_history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18</a:t>
            </a:fld>
            <a:endParaRPr lang="en-US" altLang="zh-CN"/>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7574381" y="4468852"/>
            <a:ext cx="1877575" cy="506399"/>
          </a:xfrm>
        </p:spPr>
        <p:txBody>
          <a:bodyPr/>
          <a:lstStyle/>
          <a:p>
            <a:r>
              <a:rPr lang="en-US"/>
              <a:t>Degree</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7617513" y="4907154"/>
            <a:ext cx="1877575" cy="506399"/>
          </a:xfrm>
        </p:spPr>
        <p:txBody>
          <a:bodyPr vert="horz" lIns="91440" tIns="45720" rIns="91440" bIns="45720" rtlCol="0" anchor="t">
            <a:noAutofit/>
          </a:bodyPr>
          <a:lstStyle/>
          <a:p>
            <a:r>
              <a:rPr lang="en-US" altLang="zh-CN" sz="4000"/>
              <a:t>383</a:t>
            </a:r>
            <a:endParaRPr lang="en-US" sz="4000"/>
          </a:p>
          <a:p>
            <a:endParaRPr lang="zh-CN" altLang="en-US"/>
          </a:p>
        </p:txBody>
      </p:sp>
      <p:sp>
        <p:nvSpPr>
          <p:cNvPr id="2" name="TextBox 1">
            <a:extLst>
              <a:ext uri="{FF2B5EF4-FFF2-40B4-BE49-F238E27FC236}">
                <a16:creationId xmlns:a16="http://schemas.microsoft.com/office/drawing/2014/main" id="{E4360DBC-CE3D-BA2B-75F4-36D97EF4F13B}"/>
              </a:ext>
            </a:extLst>
          </p:cNvPr>
          <p:cNvSpPr txBox="1"/>
          <p:nvPr/>
        </p:nvSpPr>
        <p:spPr>
          <a:xfrm>
            <a:off x="4264325" y="2855344"/>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519</a:t>
            </a:r>
            <a:r>
              <a:rPr lang="en-US" sz="4000">
                <a:solidFill>
                  <a:srgbClr val="0F253E"/>
                </a:solidFill>
                <a:latin typeface="Abadi"/>
                <a:ea typeface="微软雅黑"/>
                <a:cs typeface="Posterama"/>
              </a:rPr>
              <a:t>​</a:t>
            </a:r>
            <a:endParaRPr lang="en-US">
              <a:latin typeface="Abadi"/>
              <a:cs typeface="Posterama"/>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50</a:t>
            </a:r>
            <a:r>
              <a:rPr lang="en-US" sz="4000">
                <a:solidFill>
                  <a:srgbClr val="0F253E"/>
                </a:solidFill>
                <a:latin typeface="Abadi"/>
                <a:ea typeface="微软雅黑"/>
                <a:cs typeface="Posterama"/>
              </a:rPr>
              <a:t>​</a:t>
            </a:r>
            <a:endParaRPr lang="en-US">
              <a:latin typeface="Abadi"/>
              <a:cs typeface="Posterama"/>
            </a:endParaRPr>
          </a:p>
        </p:txBody>
      </p:sp>
      <p:sp>
        <p:nvSpPr>
          <p:cNvPr id="6" name="Hexagon 5">
            <a:extLst>
              <a:ext uri="{FF2B5EF4-FFF2-40B4-BE49-F238E27FC236}">
                <a16:creationId xmlns:a16="http://schemas.microsoft.com/office/drawing/2014/main" id="{F006CED9-53F1-3D99-68D1-5FC86064BCB8}"/>
              </a:ext>
            </a:extLst>
          </p:cNvPr>
          <p:cNvSpPr/>
          <p:nvPr/>
        </p:nvSpPr>
        <p:spPr>
          <a:xfrm rot="5400000">
            <a:off x="3551774" y="1880616"/>
            <a:ext cx="2659809" cy="232913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102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478273" y="525422"/>
            <a:ext cx="10515600" cy="1205058"/>
          </a:xfrm>
        </p:spPr>
        <p:txBody>
          <a:bodyPr/>
          <a:lstStyle/>
          <a:p>
            <a:r>
              <a:rPr lang="en-US">
                <a:latin typeface="Abadi"/>
              </a:rPr>
              <a:t>Missing values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Experience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err="1"/>
              <a:t>Company_history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19</a:t>
            </a:fld>
            <a:endParaRPr lang="en-US" altLang="zh-CN"/>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7574381" y="4468852"/>
            <a:ext cx="1877575" cy="506399"/>
          </a:xfrm>
        </p:spPr>
        <p:txBody>
          <a:bodyPr/>
          <a:lstStyle/>
          <a:p>
            <a:r>
              <a:rPr lang="en-US"/>
              <a:t>Degree</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7617513" y="4907154"/>
            <a:ext cx="1877575" cy="506399"/>
          </a:xfrm>
        </p:spPr>
        <p:txBody>
          <a:bodyPr vert="horz" lIns="91440" tIns="45720" rIns="91440" bIns="45720" rtlCol="0" anchor="t">
            <a:noAutofit/>
          </a:bodyPr>
          <a:lstStyle/>
          <a:p>
            <a:r>
              <a:rPr lang="en-US" altLang="zh-CN" sz="4000"/>
              <a:t>383</a:t>
            </a:r>
            <a:endParaRPr lang="en-US" sz="4000"/>
          </a:p>
          <a:p>
            <a:endParaRPr lang="zh-CN" altLang="en-US"/>
          </a:p>
        </p:txBody>
      </p:sp>
      <p:sp>
        <p:nvSpPr>
          <p:cNvPr id="2" name="TextBox 1">
            <a:extLst>
              <a:ext uri="{FF2B5EF4-FFF2-40B4-BE49-F238E27FC236}">
                <a16:creationId xmlns:a16="http://schemas.microsoft.com/office/drawing/2014/main" id="{E4360DBC-CE3D-BA2B-75F4-36D97EF4F13B}"/>
              </a:ext>
            </a:extLst>
          </p:cNvPr>
          <p:cNvSpPr txBox="1"/>
          <p:nvPr/>
        </p:nvSpPr>
        <p:spPr>
          <a:xfrm>
            <a:off x="4264325" y="2855344"/>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519</a:t>
            </a:r>
            <a:r>
              <a:rPr lang="en-US" sz="4000">
                <a:solidFill>
                  <a:srgbClr val="0F253E"/>
                </a:solidFill>
                <a:latin typeface="Abadi"/>
                <a:ea typeface="微软雅黑"/>
                <a:cs typeface="Posterama"/>
              </a:rPr>
              <a:t>​</a:t>
            </a:r>
            <a:endParaRPr lang="en-US">
              <a:latin typeface="Abadi"/>
              <a:cs typeface="Posterama"/>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50</a:t>
            </a:r>
            <a:r>
              <a:rPr lang="en-US" sz="4000">
                <a:solidFill>
                  <a:srgbClr val="0F253E"/>
                </a:solidFill>
                <a:latin typeface="Abadi"/>
                <a:ea typeface="微软雅黑"/>
                <a:cs typeface="Posterama"/>
              </a:rPr>
              <a:t>​</a:t>
            </a:r>
            <a:endParaRPr lang="en-US">
              <a:latin typeface="Abadi"/>
              <a:cs typeface="Posterama"/>
            </a:endParaRPr>
          </a:p>
        </p:txBody>
      </p:sp>
      <p:sp>
        <p:nvSpPr>
          <p:cNvPr id="6" name="Hexagon 5">
            <a:extLst>
              <a:ext uri="{FF2B5EF4-FFF2-40B4-BE49-F238E27FC236}">
                <a16:creationId xmlns:a16="http://schemas.microsoft.com/office/drawing/2014/main" id="{F006CED9-53F1-3D99-68D1-5FC86064BCB8}"/>
              </a:ext>
            </a:extLst>
          </p:cNvPr>
          <p:cNvSpPr/>
          <p:nvPr/>
        </p:nvSpPr>
        <p:spPr>
          <a:xfrm rot="5400000">
            <a:off x="4723528" y="3915013"/>
            <a:ext cx="2645432" cy="2329131"/>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75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latin typeface="Abadi"/>
              </a:rPr>
              <a:t>Introduction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vert="horz" lIns="91440" tIns="45720" rIns="91440" bIns="45720" rtlCol="0" anchor="t">
            <a:noAutofit/>
          </a:bodyPr>
          <a:lstStyle/>
          <a:p>
            <a:r>
              <a:rPr lang="en-US" altLang="zh-CN"/>
              <a:t>Dataset Description</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vert="horz" lIns="91440" tIns="45720" rIns="91440" bIns="45720" rtlCol="0" anchor="t">
            <a:noAutofit/>
          </a:bodyPr>
          <a:lstStyle/>
          <a:p>
            <a:r>
              <a:rPr lang="en-US" altLang="zh-CN">
                <a:cs typeface="Posterama"/>
              </a:rPr>
              <a:t>Dataset and data processing summary </a:t>
            </a:r>
            <a:endParaRPr lang="en-US" altLang="zh-CN"/>
          </a:p>
          <a:p>
            <a:endParaRPr lang="zh-CN" altLang="en-US"/>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vert="horz" lIns="91440" tIns="45720" rIns="91440" bIns="45720" rtlCol="0" anchor="t">
            <a:noAutofit/>
          </a:bodyPr>
          <a:lstStyle/>
          <a:p>
            <a:r>
              <a:rPr lang="en-US" altLang="zh-CN"/>
              <a:t>EDA</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vert="horz" lIns="91440" tIns="45720" rIns="91440" bIns="45720" rtlCol="0" anchor="t">
            <a:noAutofit/>
          </a:bodyPr>
          <a:lstStyle/>
          <a:p>
            <a:r>
              <a:rPr lang="en-US" altLang="zh-CN">
                <a:cs typeface="Posterama"/>
              </a:rPr>
              <a:t>Assumptions! Assumptions! Assumptions! </a:t>
            </a:r>
            <a:endParaRPr lang="en-US"/>
          </a:p>
          <a:p>
            <a:endParaRPr lang="zh-CN" altLang="en-US"/>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vert="horz" lIns="91440" tIns="45720" rIns="91440" bIns="45720" rtlCol="0" anchor="t">
            <a:noAutofit/>
          </a:bodyPr>
          <a:lstStyle/>
          <a:p>
            <a:r>
              <a:rPr lang="en-US" altLang="zh-CN"/>
              <a:t>Objective 1</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50378" y="5007731"/>
            <a:ext cx="1691687" cy="811178"/>
          </a:xfrm>
        </p:spPr>
        <p:txBody>
          <a:bodyPr vert="horz" lIns="91440" tIns="45720" rIns="91440" bIns="45720" rtlCol="0" anchor="t">
            <a:noAutofit/>
          </a:bodyPr>
          <a:lstStyle/>
          <a:p>
            <a:r>
              <a:rPr lang="en-US" altLang="zh-CN">
                <a:cs typeface="Posterama"/>
              </a:rPr>
              <a:t>Highly interpretable models </a:t>
            </a:r>
            <a:endParaRPr lang="en-US" altLang="zh-CN"/>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vert="horz" lIns="91440" tIns="45720" rIns="91440" bIns="45720" rtlCol="0" anchor="t">
            <a:noAutofit/>
          </a:bodyPr>
          <a:lstStyle/>
          <a:p>
            <a:r>
              <a:rPr lang="en-US" altLang="zh-CN"/>
              <a:t>Objective 2</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vert="horz" lIns="91440" tIns="45720" rIns="91440" bIns="45720" rtlCol="0" anchor="t">
            <a:noAutofit/>
          </a:bodyPr>
          <a:lstStyle/>
          <a:p>
            <a:r>
              <a:rPr lang="en-US">
                <a:cs typeface="Posterama"/>
              </a:rPr>
              <a:t>Comparison of multiple models for the best prediction</a:t>
            </a:r>
            <a:endParaRPr lang="en-US"/>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vert="horz" lIns="91440" tIns="45720" rIns="91440" bIns="45720" rtlCol="0" anchor="t">
            <a:noAutofit/>
          </a:bodyPr>
          <a:lstStyle/>
          <a:p>
            <a:r>
              <a:rPr lang="en-US" altLang="zh-CN"/>
              <a:t>Conclusion</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vert="horz" lIns="91440" tIns="45720" rIns="91440" bIns="45720" rtlCol="0" anchor="t">
            <a:noAutofit/>
          </a:bodyPr>
          <a:lstStyle/>
          <a:p>
            <a:r>
              <a:rPr lang="en-US" altLang="zh-CN">
                <a:cs typeface="Posterama"/>
              </a:rPr>
              <a:t>Summary and Improvements </a:t>
            </a:r>
            <a:endParaRPr lang="en-US"/>
          </a:p>
          <a:p>
            <a:endParaRPr lang="zh-CN" altLang="en-US"/>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2</a:t>
            </a:fld>
            <a:endParaRPr lang="en-US" altLang="zh-CN"/>
          </a:p>
        </p:txBody>
      </p:sp>
      <p:sp>
        <p:nvSpPr>
          <p:cNvPr id="3" name="Hexagon 2">
            <a:extLst>
              <a:ext uri="{FF2B5EF4-FFF2-40B4-BE49-F238E27FC236}">
                <a16:creationId xmlns:a16="http://schemas.microsoft.com/office/drawing/2014/main" id="{8E9E4D98-F5A9-F870-3390-838B183811AD}"/>
              </a:ext>
            </a:extLst>
          </p:cNvPr>
          <p:cNvSpPr/>
          <p:nvPr/>
        </p:nvSpPr>
        <p:spPr>
          <a:xfrm rot="5400000">
            <a:off x="697867" y="1974068"/>
            <a:ext cx="2185357" cy="2041584"/>
          </a:xfrm>
          <a:prstGeom prst="hexagon">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86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478273" y="525422"/>
            <a:ext cx="10515600" cy="1205058"/>
          </a:xfrm>
        </p:spPr>
        <p:txBody>
          <a:bodyPr/>
          <a:lstStyle/>
          <a:p>
            <a:r>
              <a:rPr lang="en-US">
                <a:latin typeface="Abadi"/>
              </a:rPr>
              <a:t>Missing values</a:t>
            </a: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a:t>Experience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err="1"/>
              <a:t>Company_history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20</a:t>
            </a:fld>
            <a:endParaRPr lang="en-US" altLang="zh-CN"/>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7574381" y="4468852"/>
            <a:ext cx="1877575" cy="506399"/>
          </a:xfrm>
        </p:spPr>
        <p:txBody>
          <a:bodyPr/>
          <a:lstStyle/>
          <a:p>
            <a:r>
              <a:rPr lang="en-US"/>
              <a:t>Degree</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7617513" y="4907154"/>
            <a:ext cx="1877575" cy="506399"/>
          </a:xfrm>
        </p:spPr>
        <p:txBody>
          <a:bodyPr vert="horz" lIns="91440" tIns="45720" rIns="91440" bIns="45720" rtlCol="0" anchor="t">
            <a:noAutofit/>
          </a:bodyPr>
          <a:lstStyle/>
          <a:p>
            <a:r>
              <a:rPr lang="en-US" altLang="zh-CN" sz="4000"/>
              <a:t>383</a:t>
            </a:r>
            <a:endParaRPr lang="en-US" sz="4000"/>
          </a:p>
          <a:p>
            <a:endParaRPr lang="zh-CN" altLang="en-US"/>
          </a:p>
        </p:txBody>
      </p:sp>
      <p:sp>
        <p:nvSpPr>
          <p:cNvPr id="2" name="TextBox 1">
            <a:extLst>
              <a:ext uri="{FF2B5EF4-FFF2-40B4-BE49-F238E27FC236}">
                <a16:creationId xmlns:a16="http://schemas.microsoft.com/office/drawing/2014/main" id="{E4360DBC-CE3D-BA2B-75F4-36D97EF4F13B}"/>
              </a:ext>
            </a:extLst>
          </p:cNvPr>
          <p:cNvSpPr txBox="1"/>
          <p:nvPr/>
        </p:nvSpPr>
        <p:spPr>
          <a:xfrm>
            <a:off x="4264325" y="2855344"/>
            <a:ext cx="12479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519</a:t>
            </a:r>
            <a:r>
              <a:rPr lang="en-US" sz="4000">
                <a:solidFill>
                  <a:srgbClr val="0F253E"/>
                </a:solidFill>
                <a:latin typeface="Abadi"/>
                <a:ea typeface="微软雅黑"/>
                <a:cs typeface="Posterama"/>
              </a:rPr>
              <a:t>​</a:t>
            </a:r>
            <a:endParaRPr lang="en-US">
              <a:latin typeface="Abadi"/>
              <a:cs typeface="Posterama"/>
            </a:endParaRPr>
          </a:p>
        </p:txBody>
      </p:sp>
      <p:sp>
        <p:nvSpPr>
          <p:cNvPr id="13" name="TextBox 12">
            <a:extLst>
              <a:ext uri="{FF2B5EF4-FFF2-40B4-BE49-F238E27FC236}">
                <a16:creationId xmlns:a16="http://schemas.microsoft.com/office/drawing/2014/main" id="{FF5E65CF-A05D-5282-E426-8DD3A3D32C42}"/>
              </a:ext>
            </a:extLst>
          </p:cNvPr>
          <p:cNvSpPr txBox="1"/>
          <p:nvPr/>
        </p:nvSpPr>
        <p:spPr>
          <a:xfrm>
            <a:off x="5673305" y="4968815"/>
            <a:ext cx="85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nSpc>
                <a:spcPct val="100000"/>
              </a:lnSpc>
              <a:spcBef>
                <a:spcPts val="0"/>
              </a:spcBef>
              <a:buFontTx/>
              <a:buNone/>
            </a:pPr>
            <a:r>
              <a:rPr lang="en-US" sz="4000">
                <a:solidFill>
                  <a:srgbClr val="0F253E"/>
                </a:solidFill>
                <a:latin typeface="Abadi"/>
              </a:rPr>
              <a:t>50</a:t>
            </a:r>
            <a:r>
              <a:rPr lang="en-US" sz="4000">
                <a:solidFill>
                  <a:srgbClr val="0F253E"/>
                </a:solidFill>
                <a:latin typeface="Abadi"/>
                <a:ea typeface="微软雅黑"/>
                <a:cs typeface="Posterama"/>
              </a:rPr>
              <a:t>​</a:t>
            </a:r>
            <a:endParaRPr lang="en-US">
              <a:latin typeface="Abadi"/>
              <a:cs typeface="Posterama"/>
            </a:endParaRPr>
          </a:p>
        </p:txBody>
      </p:sp>
      <p:sp>
        <p:nvSpPr>
          <p:cNvPr id="6" name="Hexagon 5">
            <a:extLst>
              <a:ext uri="{FF2B5EF4-FFF2-40B4-BE49-F238E27FC236}">
                <a16:creationId xmlns:a16="http://schemas.microsoft.com/office/drawing/2014/main" id="{F006CED9-53F1-3D99-68D1-5FC86064BCB8}"/>
              </a:ext>
            </a:extLst>
          </p:cNvPr>
          <p:cNvSpPr/>
          <p:nvPr/>
        </p:nvSpPr>
        <p:spPr>
          <a:xfrm rot="5400000">
            <a:off x="7104604" y="3917270"/>
            <a:ext cx="2694128" cy="2403565"/>
          </a:xfrm>
          <a:prstGeom prst="hexagon">
            <a:avLst/>
          </a:prstGeom>
          <a:noFill/>
          <a:ln w="57150">
            <a:solidFill>
              <a:schemeClr val="accent4">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9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15117" y="1023405"/>
            <a:ext cx="7919191" cy="1271166"/>
          </a:xfrm>
        </p:spPr>
        <p:txBody>
          <a:bodyPr/>
          <a:lstStyle/>
          <a:p>
            <a:r>
              <a:rPr lang="en-US">
                <a:latin typeface="Abadi"/>
              </a:rPr>
              <a:t>Data Processing</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343496" y="363878"/>
            <a:ext cx="5162709" cy="420683"/>
          </a:xfrm>
        </p:spPr>
        <p:txBody>
          <a:bodyPr/>
          <a:lstStyle/>
          <a:p>
            <a:r>
              <a:rPr lang="en-US">
                <a:cs typeface="Posterama"/>
              </a:rPr>
              <a:t>Remove outlier (1)</a:t>
            </a:r>
            <a:endParaRPr lang="en-US"/>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343495" y="793333"/>
            <a:ext cx="5162709" cy="1506166"/>
          </a:xfrm>
        </p:spPr>
        <p:txBody>
          <a:bodyPr vert="horz" lIns="91440" tIns="45720" rIns="91440" bIns="45720" rtlCol="0" anchor="t">
            <a:noAutofit/>
          </a:bodyPr>
          <a:lstStyle/>
          <a:p>
            <a:r>
              <a:rPr lang="en-US"/>
              <a:t>A full-time data scientist job in NYPD with 6 years experienced and master degree preferably with the average salary is 15.5K </a:t>
            </a:r>
          </a:p>
          <a:p>
            <a:endParaRPr lang="en-US"/>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343496" y="1604459"/>
            <a:ext cx="5162709" cy="420683"/>
          </a:xfrm>
        </p:spPr>
        <p:txBody>
          <a:bodyPr/>
          <a:lstStyle/>
          <a:p>
            <a:r>
              <a:rPr lang="en-US">
                <a:cs typeface="Posterama"/>
              </a:rPr>
              <a:t>Remove redundant variables (14) </a:t>
            </a:r>
            <a:endParaRPr lang="en-US"/>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343494" y="2025080"/>
            <a:ext cx="5162709" cy="1177789"/>
          </a:xfrm>
        </p:spPr>
        <p:txBody>
          <a:bodyPr vert="horz" lIns="91440" tIns="45720" rIns="91440" bIns="45720" rtlCol="0" anchor="t">
            <a:noAutofit/>
          </a:bodyPr>
          <a:lstStyle/>
          <a:p>
            <a:r>
              <a:rPr lang="en-US"/>
              <a:t>Index, Job title (full), Job Descriptions, Company Name, Company text </a:t>
            </a:r>
          </a:p>
          <a:p>
            <a:r>
              <a:rPr lang="en-US"/>
              <a:t>Estimated Salary, Lower &amp; Upper Salary, Founded </a:t>
            </a:r>
          </a:p>
          <a:p>
            <a:r>
              <a:rPr lang="en-US"/>
              <a:t>Location, Headquarter, Competitors, Employers</a:t>
            </a:r>
          </a:p>
          <a:p>
            <a:endParaRPr lang="en-US"/>
          </a:p>
          <a:p>
            <a:endParaRPr lang="en-US"/>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559154" y="3346643"/>
            <a:ext cx="5162709" cy="421399"/>
          </a:xfrm>
        </p:spPr>
        <p:txBody>
          <a:bodyPr/>
          <a:lstStyle/>
          <a:p>
            <a:r>
              <a:rPr lang="en-US">
                <a:cs typeface="Posterama"/>
              </a:rPr>
              <a:t>Predictors remain (27)</a:t>
            </a:r>
            <a:endParaRPr lang="en-US"/>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343495" y="3762338"/>
            <a:ext cx="5464633" cy="1664692"/>
          </a:xfrm>
        </p:spPr>
        <p:txBody>
          <a:bodyPr vert="horz" lIns="91440" tIns="45720" rIns="91440" bIns="45720" rtlCol="0" anchor="t">
            <a:noAutofit/>
          </a:bodyPr>
          <a:lstStyle/>
          <a:p>
            <a:pPr marL="171450" indent="-171450"/>
            <a:r>
              <a:rPr lang="en-US" err="1"/>
              <a:t>Company_history</a:t>
            </a:r>
            <a:r>
              <a:rPr lang="en-US"/>
              <a:t>, Size, Revenue, Sector, </a:t>
            </a:r>
            <a:r>
              <a:rPr lang="en-US" err="1"/>
              <a:t>Ownership_type</a:t>
            </a:r>
            <a:r>
              <a:rPr lang="en-US"/>
              <a:t>,  </a:t>
            </a:r>
            <a:r>
              <a:rPr lang="en-US">
                <a:ea typeface="+mn-lt"/>
                <a:cs typeface="+mn-lt"/>
              </a:rPr>
              <a:t>Rating</a:t>
            </a:r>
            <a:endParaRPr lang="en-US"/>
          </a:p>
          <a:p>
            <a:r>
              <a:rPr lang="en-US" err="1">
                <a:ea typeface="+mn-lt"/>
                <a:cs typeface="+mn-lt"/>
              </a:rPr>
              <a:t>Job_title</a:t>
            </a:r>
            <a:r>
              <a:rPr lang="en-US">
                <a:ea typeface="+mn-lt"/>
                <a:cs typeface="+mn-lt"/>
              </a:rPr>
              <a:t>, </a:t>
            </a:r>
            <a:r>
              <a:rPr lang="en-US" err="1">
                <a:ea typeface="+mn-lt"/>
                <a:cs typeface="+mn-lt"/>
              </a:rPr>
              <a:t>Job.Location</a:t>
            </a:r>
            <a:r>
              <a:rPr lang="en-US">
                <a:ea typeface="+mn-lt"/>
                <a:cs typeface="+mn-lt"/>
              </a:rPr>
              <a:t>, Hourly </a:t>
            </a:r>
            <a:endParaRPr lang="en-US"/>
          </a:p>
          <a:p>
            <a:r>
              <a:rPr lang="en-US"/>
              <a:t>Experience, Degree</a:t>
            </a:r>
          </a:p>
          <a:p>
            <a:r>
              <a:rPr lang="en-US" err="1"/>
              <a:t>Keras</a:t>
            </a:r>
            <a:r>
              <a:rPr lang="en-US"/>
              <a:t>, </a:t>
            </a:r>
            <a:r>
              <a:rPr lang="en-US" err="1"/>
              <a:t>pytorch</a:t>
            </a:r>
            <a:r>
              <a:rPr lang="en-US"/>
              <a:t>, skicit, tensor, </a:t>
            </a:r>
            <a:r>
              <a:rPr lang="en-US" err="1"/>
              <a:t>hadoop</a:t>
            </a:r>
            <a:r>
              <a:rPr lang="en-US"/>
              <a:t>, spark, bi, tableau, </a:t>
            </a:r>
            <a:r>
              <a:rPr lang="en-US" err="1"/>
              <a:t>flink</a:t>
            </a:r>
            <a:r>
              <a:rPr lang="en-US"/>
              <a:t>, mongo, </a:t>
            </a:r>
            <a:r>
              <a:rPr lang="en-US" err="1"/>
              <a:t>sql</a:t>
            </a:r>
            <a:r>
              <a:rPr lang="en-US"/>
              <a:t>, Python, excel, </a:t>
            </a:r>
            <a:r>
              <a:rPr lang="en-US" err="1"/>
              <a:t>aws</a:t>
            </a:r>
            <a:r>
              <a:rPr lang="en-US"/>
              <a:t>, </a:t>
            </a:r>
            <a:r>
              <a:rPr lang="en-US" err="1"/>
              <a:t>sas</a:t>
            </a:r>
            <a:r>
              <a:rPr lang="en-US"/>
              <a:t>, </a:t>
            </a:r>
            <a:r>
              <a:rPr lang="en-US" err="1"/>
              <a:t>google_an</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21</a:t>
            </a:fld>
            <a:endParaRPr lang="en-US" altLang="zh-CN"/>
          </a:p>
        </p:txBody>
      </p:sp>
      <p:sp>
        <p:nvSpPr>
          <p:cNvPr id="16" name="Arrow: Right 15">
            <a:extLst>
              <a:ext uri="{FF2B5EF4-FFF2-40B4-BE49-F238E27FC236}">
                <a16:creationId xmlns:a16="http://schemas.microsoft.com/office/drawing/2014/main" id="{123F4E36-4430-158B-9B4C-B583D7FAF82B}"/>
              </a:ext>
            </a:extLst>
          </p:cNvPr>
          <p:cNvSpPr/>
          <p:nvPr/>
        </p:nvSpPr>
        <p:spPr>
          <a:xfrm>
            <a:off x="4825153" y="447389"/>
            <a:ext cx="460076" cy="345056"/>
          </a:xfrm>
          <a:prstGeom prst="rightArrow">
            <a:avLst/>
          </a:prstGeom>
          <a:solidFill>
            <a:srgbClr val="FFC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29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15117" y="1023405"/>
            <a:ext cx="7919191" cy="1271166"/>
          </a:xfrm>
        </p:spPr>
        <p:txBody>
          <a:bodyPr/>
          <a:lstStyle/>
          <a:p>
            <a:r>
              <a:rPr lang="en-US">
                <a:latin typeface="Abadi"/>
              </a:rPr>
              <a:t>Data Processing</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343496" y="363878"/>
            <a:ext cx="5162709" cy="420683"/>
          </a:xfrm>
        </p:spPr>
        <p:txBody>
          <a:bodyPr/>
          <a:lstStyle/>
          <a:p>
            <a:r>
              <a:rPr lang="en-US">
                <a:cs typeface="Posterama"/>
              </a:rPr>
              <a:t>Remove outlier (1)</a:t>
            </a:r>
            <a:endParaRPr lang="en-US"/>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343495" y="793333"/>
            <a:ext cx="5162709" cy="1506166"/>
          </a:xfrm>
        </p:spPr>
        <p:txBody>
          <a:bodyPr vert="horz" lIns="91440" tIns="45720" rIns="91440" bIns="45720" rtlCol="0" anchor="t">
            <a:noAutofit/>
          </a:bodyPr>
          <a:lstStyle/>
          <a:p>
            <a:r>
              <a:rPr lang="en-US"/>
              <a:t>A full-time data scientist job in NYPD with 6 years experienced and master degree preferably with the average salary is 15.5K </a:t>
            </a:r>
          </a:p>
          <a:p>
            <a:endParaRPr lang="en-US"/>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343496" y="1604459"/>
            <a:ext cx="5162709" cy="420683"/>
          </a:xfrm>
        </p:spPr>
        <p:txBody>
          <a:bodyPr/>
          <a:lstStyle/>
          <a:p>
            <a:r>
              <a:rPr lang="en-US">
                <a:cs typeface="Posterama"/>
              </a:rPr>
              <a:t>Remove redundant variables (14) </a:t>
            </a:r>
            <a:endParaRPr lang="en-US"/>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343494" y="2025080"/>
            <a:ext cx="5162709" cy="1177789"/>
          </a:xfrm>
        </p:spPr>
        <p:txBody>
          <a:bodyPr vert="horz" lIns="91440" tIns="45720" rIns="91440" bIns="45720" rtlCol="0" anchor="t">
            <a:noAutofit/>
          </a:bodyPr>
          <a:lstStyle/>
          <a:p>
            <a:r>
              <a:rPr lang="en-US"/>
              <a:t>Index, Job title (full), Job Descriptions, Company Name, Company text </a:t>
            </a:r>
          </a:p>
          <a:p>
            <a:r>
              <a:rPr lang="en-US"/>
              <a:t>Estimated Salary, Lower &amp; Upper Salary, Founded </a:t>
            </a:r>
          </a:p>
          <a:p>
            <a:r>
              <a:rPr lang="en-US"/>
              <a:t>Location, Headquarter, Competitors, Employers</a:t>
            </a:r>
          </a:p>
          <a:p>
            <a:endParaRPr lang="en-US"/>
          </a:p>
          <a:p>
            <a:endParaRPr lang="en-US"/>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559154" y="3346643"/>
            <a:ext cx="5162709" cy="421399"/>
          </a:xfrm>
        </p:spPr>
        <p:txBody>
          <a:bodyPr/>
          <a:lstStyle/>
          <a:p>
            <a:r>
              <a:rPr lang="en-US">
                <a:cs typeface="Posterama"/>
              </a:rPr>
              <a:t>Predictors remain (27)</a:t>
            </a:r>
            <a:endParaRPr lang="en-US"/>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343495" y="3762338"/>
            <a:ext cx="5464633" cy="1664692"/>
          </a:xfrm>
        </p:spPr>
        <p:txBody>
          <a:bodyPr vert="horz" lIns="91440" tIns="45720" rIns="91440" bIns="45720" rtlCol="0" anchor="t">
            <a:noAutofit/>
          </a:bodyPr>
          <a:lstStyle/>
          <a:p>
            <a:pPr marL="171450" indent="-171450"/>
            <a:r>
              <a:rPr lang="en-US" err="1"/>
              <a:t>Company_history</a:t>
            </a:r>
            <a:r>
              <a:rPr lang="en-US"/>
              <a:t>, Size, Revenue, Sector, </a:t>
            </a:r>
            <a:r>
              <a:rPr lang="en-US" err="1"/>
              <a:t>Ownership_type</a:t>
            </a:r>
            <a:r>
              <a:rPr lang="en-US"/>
              <a:t>,  </a:t>
            </a:r>
            <a:r>
              <a:rPr lang="en-US">
                <a:ea typeface="+mn-lt"/>
                <a:cs typeface="+mn-lt"/>
              </a:rPr>
              <a:t>Rating</a:t>
            </a:r>
            <a:endParaRPr lang="en-US"/>
          </a:p>
          <a:p>
            <a:r>
              <a:rPr lang="en-US" err="1">
                <a:ea typeface="+mn-lt"/>
                <a:cs typeface="+mn-lt"/>
              </a:rPr>
              <a:t>Job_title</a:t>
            </a:r>
            <a:r>
              <a:rPr lang="en-US">
                <a:ea typeface="+mn-lt"/>
                <a:cs typeface="+mn-lt"/>
              </a:rPr>
              <a:t>, </a:t>
            </a:r>
            <a:r>
              <a:rPr lang="en-US" err="1">
                <a:ea typeface="+mn-lt"/>
                <a:cs typeface="+mn-lt"/>
              </a:rPr>
              <a:t>Job.Location</a:t>
            </a:r>
            <a:r>
              <a:rPr lang="en-US">
                <a:ea typeface="+mn-lt"/>
                <a:cs typeface="+mn-lt"/>
              </a:rPr>
              <a:t>, Hourly </a:t>
            </a:r>
            <a:endParaRPr lang="en-US"/>
          </a:p>
          <a:p>
            <a:r>
              <a:rPr lang="en-US"/>
              <a:t>Experience, Degree</a:t>
            </a:r>
          </a:p>
          <a:p>
            <a:r>
              <a:rPr lang="en-US" err="1"/>
              <a:t>Keras</a:t>
            </a:r>
            <a:r>
              <a:rPr lang="en-US"/>
              <a:t>, </a:t>
            </a:r>
            <a:r>
              <a:rPr lang="en-US" err="1"/>
              <a:t>pytorch</a:t>
            </a:r>
            <a:r>
              <a:rPr lang="en-US"/>
              <a:t>, skicit, tensor, </a:t>
            </a:r>
            <a:r>
              <a:rPr lang="en-US" err="1"/>
              <a:t>hadoop</a:t>
            </a:r>
            <a:r>
              <a:rPr lang="en-US"/>
              <a:t>, spark, bi, tableau, </a:t>
            </a:r>
            <a:r>
              <a:rPr lang="en-US" err="1"/>
              <a:t>flink</a:t>
            </a:r>
            <a:r>
              <a:rPr lang="en-US"/>
              <a:t>, mongo, </a:t>
            </a:r>
            <a:r>
              <a:rPr lang="en-US" err="1"/>
              <a:t>sql</a:t>
            </a:r>
            <a:r>
              <a:rPr lang="en-US"/>
              <a:t>, Python, excel, </a:t>
            </a:r>
            <a:r>
              <a:rPr lang="en-US" err="1"/>
              <a:t>aws</a:t>
            </a:r>
            <a:r>
              <a:rPr lang="en-US"/>
              <a:t>, </a:t>
            </a:r>
            <a:r>
              <a:rPr lang="en-US" err="1"/>
              <a:t>sas</a:t>
            </a:r>
            <a:r>
              <a:rPr lang="en-US"/>
              <a:t>, </a:t>
            </a:r>
            <a:r>
              <a:rPr lang="en-US" err="1"/>
              <a:t>google_an</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22</a:t>
            </a:fld>
            <a:endParaRPr lang="en-US" altLang="zh-CN"/>
          </a:p>
        </p:txBody>
      </p:sp>
      <p:sp>
        <p:nvSpPr>
          <p:cNvPr id="16" name="Arrow: Right 15">
            <a:extLst>
              <a:ext uri="{FF2B5EF4-FFF2-40B4-BE49-F238E27FC236}">
                <a16:creationId xmlns:a16="http://schemas.microsoft.com/office/drawing/2014/main" id="{123F4E36-4430-158B-9B4C-B583D7FAF82B}"/>
              </a:ext>
            </a:extLst>
          </p:cNvPr>
          <p:cNvSpPr/>
          <p:nvPr/>
        </p:nvSpPr>
        <p:spPr>
          <a:xfrm>
            <a:off x="4882662" y="1712597"/>
            <a:ext cx="460076" cy="345056"/>
          </a:xfrm>
          <a:prstGeom prst="rightArrow">
            <a:avLst/>
          </a:prstGeom>
          <a:solidFill>
            <a:srgbClr val="FFC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6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15117" y="1023405"/>
            <a:ext cx="7919191" cy="1271166"/>
          </a:xfrm>
        </p:spPr>
        <p:txBody>
          <a:bodyPr/>
          <a:lstStyle/>
          <a:p>
            <a:r>
              <a:rPr lang="en-US">
                <a:latin typeface="Abadi"/>
              </a:rPr>
              <a:t>Data Processing</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343496" y="363878"/>
            <a:ext cx="5162709" cy="420683"/>
          </a:xfrm>
        </p:spPr>
        <p:txBody>
          <a:bodyPr/>
          <a:lstStyle/>
          <a:p>
            <a:r>
              <a:rPr lang="en-US">
                <a:cs typeface="Posterama"/>
              </a:rPr>
              <a:t>Remove outlier (1)</a:t>
            </a:r>
            <a:endParaRPr lang="en-US"/>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343495" y="793333"/>
            <a:ext cx="5162709" cy="1506166"/>
          </a:xfrm>
        </p:spPr>
        <p:txBody>
          <a:bodyPr vert="horz" lIns="91440" tIns="45720" rIns="91440" bIns="45720" rtlCol="0" anchor="t">
            <a:noAutofit/>
          </a:bodyPr>
          <a:lstStyle/>
          <a:p>
            <a:r>
              <a:rPr lang="en-US"/>
              <a:t>A full-time data scientist job in NYPD with 6 years experienced and master degree preferably with the average salary is 15.5K </a:t>
            </a:r>
          </a:p>
          <a:p>
            <a:endParaRPr lang="en-US"/>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343496" y="1604459"/>
            <a:ext cx="5162709" cy="420683"/>
          </a:xfrm>
        </p:spPr>
        <p:txBody>
          <a:bodyPr/>
          <a:lstStyle/>
          <a:p>
            <a:r>
              <a:rPr lang="en-US">
                <a:cs typeface="Posterama"/>
              </a:rPr>
              <a:t>Remove redundant variables (14) </a:t>
            </a:r>
            <a:endParaRPr lang="en-US"/>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343494" y="2025080"/>
            <a:ext cx="5162709" cy="1177789"/>
          </a:xfrm>
        </p:spPr>
        <p:txBody>
          <a:bodyPr vert="horz" lIns="91440" tIns="45720" rIns="91440" bIns="45720" rtlCol="0" anchor="t">
            <a:noAutofit/>
          </a:bodyPr>
          <a:lstStyle/>
          <a:p>
            <a:r>
              <a:rPr lang="en-US"/>
              <a:t>Index, Job title (full), Job Descriptions, Company Name, Company text </a:t>
            </a:r>
          </a:p>
          <a:p>
            <a:r>
              <a:rPr lang="en-US"/>
              <a:t>Estimated Salary, Lower &amp; Upper Salary, Founded </a:t>
            </a:r>
          </a:p>
          <a:p>
            <a:r>
              <a:rPr lang="en-US"/>
              <a:t>Location, Headquarter, Competitors, Employers</a:t>
            </a:r>
          </a:p>
          <a:p>
            <a:endParaRPr lang="en-US"/>
          </a:p>
          <a:p>
            <a:endParaRPr lang="en-US"/>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559154" y="3346643"/>
            <a:ext cx="5162709" cy="421399"/>
          </a:xfrm>
        </p:spPr>
        <p:txBody>
          <a:bodyPr/>
          <a:lstStyle/>
          <a:p>
            <a:r>
              <a:rPr lang="en-US">
                <a:cs typeface="Posterama"/>
              </a:rPr>
              <a:t>Predictors remain (27)</a:t>
            </a:r>
            <a:endParaRPr lang="en-US"/>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343495" y="3762338"/>
            <a:ext cx="5464633" cy="1664692"/>
          </a:xfrm>
        </p:spPr>
        <p:txBody>
          <a:bodyPr vert="horz" lIns="91440" tIns="45720" rIns="91440" bIns="45720" rtlCol="0" anchor="t">
            <a:noAutofit/>
          </a:bodyPr>
          <a:lstStyle/>
          <a:p>
            <a:pPr marL="171450" indent="-171450"/>
            <a:r>
              <a:rPr lang="en-US" err="1"/>
              <a:t>Company_history</a:t>
            </a:r>
            <a:r>
              <a:rPr lang="en-US"/>
              <a:t>, Size, Revenue, Sector, </a:t>
            </a:r>
            <a:r>
              <a:rPr lang="en-US" err="1"/>
              <a:t>Ownership_type</a:t>
            </a:r>
            <a:r>
              <a:rPr lang="en-US"/>
              <a:t>,  </a:t>
            </a:r>
            <a:r>
              <a:rPr lang="en-US">
                <a:ea typeface="+mn-lt"/>
                <a:cs typeface="+mn-lt"/>
              </a:rPr>
              <a:t>Rating</a:t>
            </a:r>
            <a:endParaRPr lang="en-US"/>
          </a:p>
          <a:p>
            <a:r>
              <a:rPr lang="en-US" err="1">
                <a:ea typeface="+mn-lt"/>
                <a:cs typeface="+mn-lt"/>
              </a:rPr>
              <a:t>Job_title</a:t>
            </a:r>
            <a:r>
              <a:rPr lang="en-US">
                <a:ea typeface="+mn-lt"/>
                <a:cs typeface="+mn-lt"/>
              </a:rPr>
              <a:t>, </a:t>
            </a:r>
            <a:r>
              <a:rPr lang="en-US" err="1">
                <a:ea typeface="+mn-lt"/>
                <a:cs typeface="+mn-lt"/>
              </a:rPr>
              <a:t>Job.Location</a:t>
            </a:r>
            <a:r>
              <a:rPr lang="en-US">
                <a:ea typeface="+mn-lt"/>
                <a:cs typeface="+mn-lt"/>
              </a:rPr>
              <a:t>, Hourly </a:t>
            </a:r>
            <a:endParaRPr lang="en-US"/>
          </a:p>
          <a:p>
            <a:r>
              <a:rPr lang="en-US"/>
              <a:t>Experience, Degree</a:t>
            </a:r>
          </a:p>
          <a:p>
            <a:r>
              <a:rPr lang="en-US" err="1"/>
              <a:t>Keras</a:t>
            </a:r>
            <a:r>
              <a:rPr lang="en-US"/>
              <a:t>, </a:t>
            </a:r>
            <a:r>
              <a:rPr lang="en-US" err="1"/>
              <a:t>pytorch</a:t>
            </a:r>
            <a:r>
              <a:rPr lang="en-US"/>
              <a:t>, skicit, tensor, </a:t>
            </a:r>
            <a:r>
              <a:rPr lang="en-US" err="1"/>
              <a:t>hadoop</a:t>
            </a:r>
            <a:r>
              <a:rPr lang="en-US"/>
              <a:t>, spark, bi, tableau, </a:t>
            </a:r>
            <a:r>
              <a:rPr lang="en-US" err="1"/>
              <a:t>flink</a:t>
            </a:r>
            <a:r>
              <a:rPr lang="en-US"/>
              <a:t>, mongo, </a:t>
            </a:r>
            <a:r>
              <a:rPr lang="en-US" err="1"/>
              <a:t>sql</a:t>
            </a:r>
            <a:r>
              <a:rPr lang="en-US"/>
              <a:t>, Python, excel, </a:t>
            </a:r>
            <a:r>
              <a:rPr lang="en-US" err="1"/>
              <a:t>aws</a:t>
            </a:r>
            <a:r>
              <a:rPr lang="en-US"/>
              <a:t>, </a:t>
            </a:r>
            <a:r>
              <a:rPr lang="en-US" err="1"/>
              <a:t>sas</a:t>
            </a:r>
            <a:r>
              <a:rPr lang="en-US"/>
              <a:t>, </a:t>
            </a:r>
            <a:r>
              <a:rPr lang="en-US" err="1"/>
              <a:t>google_an</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23</a:t>
            </a:fld>
            <a:endParaRPr lang="en-US" altLang="zh-CN"/>
          </a:p>
        </p:txBody>
      </p:sp>
      <p:sp>
        <p:nvSpPr>
          <p:cNvPr id="16" name="Arrow: Right 15">
            <a:extLst>
              <a:ext uri="{FF2B5EF4-FFF2-40B4-BE49-F238E27FC236}">
                <a16:creationId xmlns:a16="http://schemas.microsoft.com/office/drawing/2014/main" id="{123F4E36-4430-158B-9B4C-B583D7FAF82B}"/>
              </a:ext>
            </a:extLst>
          </p:cNvPr>
          <p:cNvSpPr/>
          <p:nvPr/>
        </p:nvSpPr>
        <p:spPr>
          <a:xfrm>
            <a:off x="4882662" y="3423502"/>
            <a:ext cx="460076" cy="345056"/>
          </a:xfrm>
          <a:prstGeom prst="rightArrow">
            <a:avLst/>
          </a:prstGeom>
          <a:solidFill>
            <a:srgbClr val="FFC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8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24</a:t>
            </a:fld>
            <a:endParaRPr lang="en-US" altLang="zh-CN"/>
          </a:p>
        </p:txBody>
      </p:sp>
      <p:sp>
        <p:nvSpPr>
          <p:cNvPr id="9" name="Title 45">
            <a:extLst>
              <a:ext uri="{FF2B5EF4-FFF2-40B4-BE49-F238E27FC236}">
                <a16:creationId xmlns:a16="http://schemas.microsoft.com/office/drawing/2014/main" id="{CAA1D902-11E5-B588-2AA5-CAD888124BB4}"/>
              </a:ext>
            </a:extLst>
          </p:cNvPr>
          <p:cNvSpPr txBox="1">
            <a:spLocks/>
          </p:cNvSpPr>
          <p:nvPr/>
        </p:nvSpPr>
        <p:spPr>
          <a:xfrm>
            <a:off x="483345" y="217759"/>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endParaRPr lang="en-US" sz="2400">
              <a:latin typeface="Abadi"/>
            </a:endParaRPr>
          </a:p>
          <a:p>
            <a:endParaRPr lang="en-US" sz="2400">
              <a:latin typeface="Abadi"/>
            </a:endParaRPr>
          </a:p>
        </p:txBody>
      </p:sp>
      <p:pic>
        <p:nvPicPr>
          <p:cNvPr id="3" name="Picture 2" descr="A graph with blue and red squares&#10;&#10;Description automatically generated">
            <a:extLst>
              <a:ext uri="{FF2B5EF4-FFF2-40B4-BE49-F238E27FC236}">
                <a16:creationId xmlns:a16="http://schemas.microsoft.com/office/drawing/2014/main" id="{314AC948-A1F5-84F9-D296-BCF17F8A21F1}"/>
              </a:ext>
            </a:extLst>
          </p:cNvPr>
          <p:cNvPicPr>
            <a:picLocks noChangeAspect="1"/>
          </p:cNvPicPr>
          <p:nvPr/>
        </p:nvPicPr>
        <p:blipFill>
          <a:blip r:embed="rId4"/>
          <a:stretch>
            <a:fillRect/>
          </a:stretch>
        </p:blipFill>
        <p:spPr>
          <a:xfrm>
            <a:off x="1187570" y="1154521"/>
            <a:ext cx="4396596" cy="3571297"/>
          </a:xfrm>
          <a:prstGeom prst="rect">
            <a:avLst/>
          </a:prstGeom>
        </p:spPr>
      </p:pic>
      <p:sp>
        <p:nvSpPr>
          <p:cNvPr id="6" name="Rectangle 5">
            <a:extLst>
              <a:ext uri="{FF2B5EF4-FFF2-40B4-BE49-F238E27FC236}">
                <a16:creationId xmlns:a16="http://schemas.microsoft.com/office/drawing/2014/main" id="{435EA245-AB4D-10B8-CF4D-4DC85617987A}"/>
              </a:ext>
            </a:extLst>
          </p:cNvPr>
          <p:cNvSpPr/>
          <p:nvPr/>
        </p:nvSpPr>
        <p:spPr>
          <a:xfrm>
            <a:off x="1188023" y="2004588"/>
            <a:ext cx="4600754" cy="186906"/>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4F6093-A854-57F3-1B4D-2002BF139C23}"/>
              </a:ext>
            </a:extLst>
          </p:cNvPr>
          <p:cNvSpPr txBox="1"/>
          <p:nvPr/>
        </p:nvSpPr>
        <p:spPr>
          <a:xfrm>
            <a:off x="554966" y="396815"/>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0F253E"/>
              </a:solidFill>
              <a:latin typeface="Abadi"/>
            </a:endParaRPr>
          </a:p>
        </p:txBody>
      </p:sp>
      <p:sp>
        <p:nvSpPr>
          <p:cNvPr id="12" name="TextBox 11">
            <a:extLst>
              <a:ext uri="{FF2B5EF4-FFF2-40B4-BE49-F238E27FC236}">
                <a16:creationId xmlns:a16="http://schemas.microsoft.com/office/drawing/2014/main" id="{BB0857F5-5D50-9C41-3823-E44F4AF3D948}"/>
              </a:ext>
            </a:extLst>
          </p:cNvPr>
          <p:cNvSpPr txBox="1"/>
          <p:nvPr/>
        </p:nvSpPr>
        <p:spPr>
          <a:xfrm>
            <a:off x="583720" y="224287"/>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F253E"/>
                </a:solidFill>
                <a:latin typeface="Abadi"/>
              </a:rPr>
              <a:t>New predictors</a:t>
            </a:r>
          </a:p>
        </p:txBody>
      </p:sp>
    </p:spTree>
    <p:custDataLst>
      <p:tags r:id="rId1"/>
    </p:custDataLst>
    <p:extLst>
      <p:ext uri="{BB962C8B-B14F-4D97-AF65-F5344CB8AC3E}">
        <p14:creationId xmlns:p14="http://schemas.microsoft.com/office/powerpoint/2010/main" val="408631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25</a:t>
            </a:fld>
            <a:endParaRPr lang="en-US" altLang="zh-CN"/>
          </a:p>
        </p:txBody>
      </p:sp>
      <p:sp>
        <p:nvSpPr>
          <p:cNvPr id="9" name="Title 45">
            <a:extLst>
              <a:ext uri="{FF2B5EF4-FFF2-40B4-BE49-F238E27FC236}">
                <a16:creationId xmlns:a16="http://schemas.microsoft.com/office/drawing/2014/main" id="{CAA1D902-11E5-B588-2AA5-CAD888124BB4}"/>
              </a:ext>
            </a:extLst>
          </p:cNvPr>
          <p:cNvSpPr txBox="1">
            <a:spLocks/>
          </p:cNvSpPr>
          <p:nvPr/>
        </p:nvSpPr>
        <p:spPr>
          <a:xfrm>
            <a:off x="483345" y="217759"/>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endParaRPr lang="en-US" sz="2400">
              <a:latin typeface="Abadi"/>
            </a:endParaRPr>
          </a:p>
          <a:p>
            <a:endParaRPr lang="en-US" sz="2400">
              <a:latin typeface="Abadi"/>
            </a:endParaRPr>
          </a:p>
        </p:txBody>
      </p:sp>
      <p:pic>
        <p:nvPicPr>
          <p:cNvPr id="3" name="Picture 2" descr="A graph with blue and red squares&#10;&#10;Description automatically generated">
            <a:extLst>
              <a:ext uri="{FF2B5EF4-FFF2-40B4-BE49-F238E27FC236}">
                <a16:creationId xmlns:a16="http://schemas.microsoft.com/office/drawing/2014/main" id="{314AC948-A1F5-84F9-D296-BCF17F8A21F1}"/>
              </a:ext>
            </a:extLst>
          </p:cNvPr>
          <p:cNvPicPr>
            <a:picLocks noChangeAspect="1"/>
          </p:cNvPicPr>
          <p:nvPr/>
        </p:nvPicPr>
        <p:blipFill>
          <a:blip r:embed="rId3"/>
          <a:stretch>
            <a:fillRect/>
          </a:stretch>
        </p:blipFill>
        <p:spPr>
          <a:xfrm>
            <a:off x="1187570" y="1154521"/>
            <a:ext cx="4396596" cy="3571297"/>
          </a:xfrm>
          <a:prstGeom prst="rect">
            <a:avLst/>
          </a:prstGeom>
        </p:spPr>
      </p:pic>
      <p:sp>
        <p:nvSpPr>
          <p:cNvPr id="6" name="Rectangle 5">
            <a:extLst>
              <a:ext uri="{FF2B5EF4-FFF2-40B4-BE49-F238E27FC236}">
                <a16:creationId xmlns:a16="http://schemas.microsoft.com/office/drawing/2014/main" id="{435EA245-AB4D-10B8-CF4D-4DC85617987A}"/>
              </a:ext>
            </a:extLst>
          </p:cNvPr>
          <p:cNvSpPr/>
          <p:nvPr/>
        </p:nvSpPr>
        <p:spPr>
          <a:xfrm>
            <a:off x="1188023" y="2015397"/>
            <a:ext cx="4600754" cy="186906"/>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E9CE897-507F-CA47-ABC5-AB7BE6B73CE6}"/>
              </a:ext>
            </a:extLst>
          </p:cNvPr>
          <p:cNvSpPr/>
          <p:nvPr/>
        </p:nvSpPr>
        <p:spPr>
          <a:xfrm>
            <a:off x="3053920" y="2734235"/>
            <a:ext cx="1365849" cy="1207698"/>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D1D62CDD-3CF1-0D1B-5CEA-E9D669469AE6}"/>
              </a:ext>
            </a:extLst>
          </p:cNvPr>
          <p:cNvSpPr/>
          <p:nvPr/>
        </p:nvSpPr>
        <p:spPr>
          <a:xfrm>
            <a:off x="2386810" y="3576748"/>
            <a:ext cx="661360" cy="460076"/>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140B3E5D-D98C-44BF-5591-88DEDE66EA80}"/>
              </a:ext>
            </a:extLst>
          </p:cNvPr>
          <p:cNvSpPr/>
          <p:nvPr/>
        </p:nvSpPr>
        <p:spPr>
          <a:xfrm>
            <a:off x="4020078" y="3801035"/>
            <a:ext cx="503210" cy="445699"/>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4F6093-A854-57F3-1B4D-2002BF139C23}"/>
              </a:ext>
            </a:extLst>
          </p:cNvPr>
          <p:cNvSpPr txBox="1"/>
          <p:nvPr/>
        </p:nvSpPr>
        <p:spPr>
          <a:xfrm>
            <a:off x="554966" y="396815"/>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0F253E"/>
              </a:solidFill>
              <a:latin typeface="Abadi"/>
            </a:endParaRPr>
          </a:p>
        </p:txBody>
      </p:sp>
      <p:sp>
        <p:nvSpPr>
          <p:cNvPr id="12" name="TextBox 11">
            <a:extLst>
              <a:ext uri="{FF2B5EF4-FFF2-40B4-BE49-F238E27FC236}">
                <a16:creationId xmlns:a16="http://schemas.microsoft.com/office/drawing/2014/main" id="{BB0857F5-5D50-9C41-3823-E44F4AF3D948}"/>
              </a:ext>
            </a:extLst>
          </p:cNvPr>
          <p:cNvSpPr txBox="1"/>
          <p:nvPr/>
        </p:nvSpPr>
        <p:spPr>
          <a:xfrm>
            <a:off x="583720" y="224287"/>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F253E"/>
                </a:solidFill>
                <a:latin typeface="Abadi"/>
              </a:rPr>
              <a:t>New predictors</a:t>
            </a:r>
          </a:p>
        </p:txBody>
      </p:sp>
    </p:spTree>
    <p:extLst>
      <p:ext uri="{BB962C8B-B14F-4D97-AF65-F5344CB8AC3E}">
        <p14:creationId xmlns:p14="http://schemas.microsoft.com/office/powerpoint/2010/main" val="1145547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26</a:t>
            </a:fld>
            <a:endParaRPr lang="en-US" altLang="zh-CN"/>
          </a:p>
        </p:txBody>
      </p:sp>
      <p:sp>
        <p:nvSpPr>
          <p:cNvPr id="9" name="Title 45">
            <a:extLst>
              <a:ext uri="{FF2B5EF4-FFF2-40B4-BE49-F238E27FC236}">
                <a16:creationId xmlns:a16="http://schemas.microsoft.com/office/drawing/2014/main" id="{CAA1D902-11E5-B588-2AA5-CAD888124BB4}"/>
              </a:ext>
            </a:extLst>
          </p:cNvPr>
          <p:cNvSpPr txBox="1">
            <a:spLocks/>
          </p:cNvSpPr>
          <p:nvPr/>
        </p:nvSpPr>
        <p:spPr>
          <a:xfrm>
            <a:off x="483345" y="217759"/>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endParaRPr lang="en-US" sz="2400">
              <a:latin typeface="Abadi"/>
            </a:endParaRPr>
          </a:p>
          <a:p>
            <a:endParaRPr lang="en-US" sz="2400">
              <a:latin typeface="Abadi"/>
            </a:endParaRPr>
          </a:p>
        </p:txBody>
      </p:sp>
      <p:pic>
        <p:nvPicPr>
          <p:cNvPr id="3" name="Picture 2" descr="A graph with blue and red squares&#10;&#10;Description automatically generated">
            <a:extLst>
              <a:ext uri="{FF2B5EF4-FFF2-40B4-BE49-F238E27FC236}">
                <a16:creationId xmlns:a16="http://schemas.microsoft.com/office/drawing/2014/main" id="{314AC948-A1F5-84F9-D296-BCF17F8A21F1}"/>
              </a:ext>
            </a:extLst>
          </p:cNvPr>
          <p:cNvPicPr>
            <a:picLocks noChangeAspect="1"/>
          </p:cNvPicPr>
          <p:nvPr/>
        </p:nvPicPr>
        <p:blipFill>
          <a:blip r:embed="rId3"/>
          <a:stretch>
            <a:fillRect/>
          </a:stretch>
        </p:blipFill>
        <p:spPr>
          <a:xfrm>
            <a:off x="1187570" y="1154521"/>
            <a:ext cx="4396596" cy="3571297"/>
          </a:xfrm>
          <a:prstGeom prst="rect">
            <a:avLst/>
          </a:prstGeom>
        </p:spPr>
      </p:pic>
      <p:pic>
        <p:nvPicPr>
          <p:cNvPr id="4" name="Picture 3" descr="A graph with different colored squares&#10;&#10;Description automatically generated">
            <a:extLst>
              <a:ext uri="{FF2B5EF4-FFF2-40B4-BE49-F238E27FC236}">
                <a16:creationId xmlns:a16="http://schemas.microsoft.com/office/drawing/2014/main" id="{572990BF-1EDB-0FA7-A8C6-696DAE7E6ACF}"/>
              </a:ext>
            </a:extLst>
          </p:cNvPr>
          <p:cNvPicPr>
            <a:picLocks noChangeAspect="1"/>
          </p:cNvPicPr>
          <p:nvPr/>
        </p:nvPicPr>
        <p:blipFill>
          <a:blip r:embed="rId4"/>
          <a:stretch>
            <a:fillRect/>
          </a:stretch>
        </p:blipFill>
        <p:spPr>
          <a:xfrm>
            <a:off x="7470476" y="1017567"/>
            <a:ext cx="4180935" cy="3586413"/>
          </a:xfrm>
          <a:prstGeom prst="rect">
            <a:avLst/>
          </a:prstGeom>
        </p:spPr>
      </p:pic>
      <p:sp>
        <p:nvSpPr>
          <p:cNvPr id="5" name="Arrow: Right 4">
            <a:extLst>
              <a:ext uri="{FF2B5EF4-FFF2-40B4-BE49-F238E27FC236}">
                <a16:creationId xmlns:a16="http://schemas.microsoft.com/office/drawing/2014/main" id="{B4809214-EE79-A588-A5E6-D9E41D645974}"/>
              </a:ext>
            </a:extLst>
          </p:cNvPr>
          <p:cNvSpPr/>
          <p:nvPr/>
        </p:nvSpPr>
        <p:spPr>
          <a:xfrm>
            <a:off x="5817473" y="2734235"/>
            <a:ext cx="1480867" cy="258792"/>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5EA245-AB4D-10B8-CF4D-4DC85617987A}"/>
              </a:ext>
            </a:extLst>
          </p:cNvPr>
          <p:cNvSpPr/>
          <p:nvPr/>
        </p:nvSpPr>
        <p:spPr>
          <a:xfrm>
            <a:off x="1188023" y="1993779"/>
            <a:ext cx="4600754" cy="186906"/>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8E9CE897-507F-CA47-ABC5-AB7BE6B73CE6}"/>
              </a:ext>
            </a:extLst>
          </p:cNvPr>
          <p:cNvSpPr/>
          <p:nvPr/>
        </p:nvSpPr>
        <p:spPr>
          <a:xfrm>
            <a:off x="3053920" y="2734235"/>
            <a:ext cx="1365849" cy="1207698"/>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D1D62CDD-3CF1-0D1B-5CEA-E9D669469AE6}"/>
              </a:ext>
            </a:extLst>
          </p:cNvPr>
          <p:cNvSpPr/>
          <p:nvPr/>
        </p:nvSpPr>
        <p:spPr>
          <a:xfrm>
            <a:off x="2386810" y="3576748"/>
            <a:ext cx="661360" cy="460076"/>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140B3E5D-D98C-44BF-5591-88DEDE66EA80}"/>
              </a:ext>
            </a:extLst>
          </p:cNvPr>
          <p:cNvSpPr/>
          <p:nvPr/>
        </p:nvSpPr>
        <p:spPr>
          <a:xfrm>
            <a:off x="4020078" y="3801035"/>
            <a:ext cx="503210" cy="445699"/>
          </a:xfrm>
          <a:prstGeom prst="hexagon">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4F6093-A854-57F3-1B4D-2002BF139C23}"/>
              </a:ext>
            </a:extLst>
          </p:cNvPr>
          <p:cNvSpPr txBox="1"/>
          <p:nvPr/>
        </p:nvSpPr>
        <p:spPr>
          <a:xfrm>
            <a:off x="554966" y="396815"/>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b="1">
              <a:solidFill>
                <a:srgbClr val="0F253E"/>
              </a:solidFill>
              <a:latin typeface="Abadi"/>
            </a:endParaRPr>
          </a:p>
        </p:txBody>
      </p:sp>
      <p:sp>
        <p:nvSpPr>
          <p:cNvPr id="12" name="TextBox 11">
            <a:extLst>
              <a:ext uri="{FF2B5EF4-FFF2-40B4-BE49-F238E27FC236}">
                <a16:creationId xmlns:a16="http://schemas.microsoft.com/office/drawing/2014/main" id="{BB0857F5-5D50-9C41-3823-E44F4AF3D948}"/>
              </a:ext>
            </a:extLst>
          </p:cNvPr>
          <p:cNvSpPr txBox="1"/>
          <p:nvPr/>
        </p:nvSpPr>
        <p:spPr>
          <a:xfrm>
            <a:off x="583720" y="224287"/>
            <a:ext cx="540301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0F253E"/>
                </a:solidFill>
                <a:latin typeface="Abadi"/>
              </a:rPr>
              <a:t>New predictors</a:t>
            </a:r>
          </a:p>
        </p:txBody>
      </p:sp>
    </p:spTree>
    <p:extLst>
      <p:ext uri="{BB962C8B-B14F-4D97-AF65-F5344CB8AC3E}">
        <p14:creationId xmlns:p14="http://schemas.microsoft.com/office/powerpoint/2010/main" val="404995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09F1-7F92-7DD6-E2BE-181743A09919}"/>
              </a:ext>
            </a:extLst>
          </p:cNvPr>
          <p:cNvSpPr>
            <a:spLocks noGrp="1"/>
          </p:cNvSpPr>
          <p:nvPr>
            <p:ph type="title"/>
          </p:nvPr>
        </p:nvSpPr>
        <p:spPr>
          <a:xfrm>
            <a:off x="466690" y="606520"/>
            <a:ext cx="10889796" cy="1418998"/>
          </a:xfrm>
        </p:spPr>
        <p:txBody>
          <a:bodyPr/>
          <a:lstStyle/>
          <a:p>
            <a:r>
              <a:rPr lang="en-US">
                <a:latin typeface="Abadi"/>
              </a:rPr>
              <a:t>Assumptions(Original Salary)</a:t>
            </a:r>
          </a:p>
        </p:txBody>
      </p:sp>
      <p:sp>
        <p:nvSpPr>
          <p:cNvPr id="5" name="Slide Number Placeholder 4">
            <a:extLst>
              <a:ext uri="{FF2B5EF4-FFF2-40B4-BE49-F238E27FC236}">
                <a16:creationId xmlns:a16="http://schemas.microsoft.com/office/drawing/2014/main" id="{70F7ACF3-6514-E190-01D2-76EE64A62F28}"/>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a:p>
        </p:txBody>
      </p:sp>
      <p:pic>
        <p:nvPicPr>
          <p:cNvPr id="6" name="Picture 5" descr="A diagram of a number of dots&#10;&#10;Description automatically generated">
            <a:extLst>
              <a:ext uri="{FF2B5EF4-FFF2-40B4-BE49-F238E27FC236}">
                <a16:creationId xmlns:a16="http://schemas.microsoft.com/office/drawing/2014/main" id="{49D690AB-BB38-5104-6E72-4D63682AE6AD}"/>
              </a:ext>
            </a:extLst>
          </p:cNvPr>
          <p:cNvPicPr>
            <a:picLocks noChangeAspect="1"/>
          </p:cNvPicPr>
          <p:nvPr/>
        </p:nvPicPr>
        <p:blipFill>
          <a:blip r:embed="rId2"/>
          <a:stretch>
            <a:fillRect/>
          </a:stretch>
        </p:blipFill>
        <p:spPr>
          <a:xfrm>
            <a:off x="1039011" y="2428933"/>
            <a:ext cx="6524625" cy="2314575"/>
          </a:xfrm>
          <a:prstGeom prst="rect">
            <a:avLst/>
          </a:prstGeom>
        </p:spPr>
      </p:pic>
      <p:pic>
        <p:nvPicPr>
          <p:cNvPr id="7" name="Picture 6" descr="A graph of a normal q-q plot&#10;&#10;Description automatically generated">
            <a:extLst>
              <a:ext uri="{FF2B5EF4-FFF2-40B4-BE49-F238E27FC236}">
                <a16:creationId xmlns:a16="http://schemas.microsoft.com/office/drawing/2014/main" id="{CAF2E77A-AEAC-1424-1979-80975D122E8D}"/>
              </a:ext>
            </a:extLst>
          </p:cNvPr>
          <p:cNvPicPr>
            <a:picLocks noChangeAspect="1"/>
          </p:cNvPicPr>
          <p:nvPr/>
        </p:nvPicPr>
        <p:blipFill>
          <a:blip r:embed="rId3"/>
          <a:stretch>
            <a:fillRect/>
          </a:stretch>
        </p:blipFill>
        <p:spPr>
          <a:xfrm>
            <a:off x="8153223" y="2433707"/>
            <a:ext cx="3438656" cy="2305027"/>
          </a:xfrm>
          <a:prstGeom prst="rect">
            <a:avLst/>
          </a:prstGeom>
        </p:spPr>
      </p:pic>
      <p:sp>
        <p:nvSpPr>
          <p:cNvPr id="8" name="Hexagon 7">
            <a:extLst>
              <a:ext uri="{FF2B5EF4-FFF2-40B4-BE49-F238E27FC236}">
                <a16:creationId xmlns:a16="http://schemas.microsoft.com/office/drawing/2014/main" id="{C7FA8EFD-4306-F40A-9B4C-4E9EC1E3A33E}"/>
              </a:ext>
            </a:extLst>
          </p:cNvPr>
          <p:cNvSpPr/>
          <p:nvPr/>
        </p:nvSpPr>
        <p:spPr>
          <a:xfrm rot="16200000">
            <a:off x="1082108" y="2387628"/>
            <a:ext cx="2386641" cy="2472904"/>
          </a:xfrm>
          <a:prstGeom prst="hexagon">
            <a:avLst/>
          </a:prstGeom>
          <a:noFill/>
          <a:ln w="57150">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098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09F1-7F92-7DD6-E2BE-181743A09919}"/>
              </a:ext>
            </a:extLst>
          </p:cNvPr>
          <p:cNvSpPr>
            <a:spLocks noGrp="1"/>
          </p:cNvSpPr>
          <p:nvPr>
            <p:ph type="title"/>
          </p:nvPr>
        </p:nvSpPr>
        <p:spPr>
          <a:xfrm>
            <a:off x="466690" y="606520"/>
            <a:ext cx="10889796" cy="1418998"/>
          </a:xfrm>
        </p:spPr>
        <p:txBody>
          <a:bodyPr/>
          <a:lstStyle/>
          <a:p>
            <a:r>
              <a:rPr lang="en-US">
                <a:latin typeface="Abadi"/>
              </a:rPr>
              <a:t>Assumptions(Original Salary)</a:t>
            </a:r>
          </a:p>
        </p:txBody>
      </p:sp>
      <p:sp>
        <p:nvSpPr>
          <p:cNvPr id="5" name="Slide Number Placeholder 4">
            <a:extLst>
              <a:ext uri="{FF2B5EF4-FFF2-40B4-BE49-F238E27FC236}">
                <a16:creationId xmlns:a16="http://schemas.microsoft.com/office/drawing/2014/main" id="{70F7ACF3-6514-E190-01D2-76EE64A62F28}"/>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a:p>
        </p:txBody>
      </p:sp>
      <p:pic>
        <p:nvPicPr>
          <p:cNvPr id="6" name="Picture 5" descr="A diagram of a number of dots&#10;&#10;Description automatically generated">
            <a:extLst>
              <a:ext uri="{FF2B5EF4-FFF2-40B4-BE49-F238E27FC236}">
                <a16:creationId xmlns:a16="http://schemas.microsoft.com/office/drawing/2014/main" id="{49D690AB-BB38-5104-6E72-4D63682AE6AD}"/>
              </a:ext>
            </a:extLst>
          </p:cNvPr>
          <p:cNvPicPr>
            <a:picLocks noChangeAspect="1"/>
          </p:cNvPicPr>
          <p:nvPr/>
        </p:nvPicPr>
        <p:blipFill>
          <a:blip r:embed="rId2"/>
          <a:stretch>
            <a:fillRect/>
          </a:stretch>
        </p:blipFill>
        <p:spPr>
          <a:xfrm>
            <a:off x="1039011" y="2428933"/>
            <a:ext cx="6524625" cy="2314575"/>
          </a:xfrm>
          <a:prstGeom prst="rect">
            <a:avLst/>
          </a:prstGeom>
        </p:spPr>
      </p:pic>
      <p:pic>
        <p:nvPicPr>
          <p:cNvPr id="7" name="Picture 6" descr="A graph of a normal q-q plot&#10;&#10;Description automatically generated">
            <a:extLst>
              <a:ext uri="{FF2B5EF4-FFF2-40B4-BE49-F238E27FC236}">
                <a16:creationId xmlns:a16="http://schemas.microsoft.com/office/drawing/2014/main" id="{CAF2E77A-AEAC-1424-1979-80975D122E8D}"/>
              </a:ext>
            </a:extLst>
          </p:cNvPr>
          <p:cNvPicPr>
            <a:picLocks noChangeAspect="1"/>
          </p:cNvPicPr>
          <p:nvPr/>
        </p:nvPicPr>
        <p:blipFill>
          <a:blip r:embed="rId3"/>
          <a:stretch>
            <a:fillRect/>
          </a:stretch>
        </p:blipFill>
        <p:spPr>
          <a:xfrm>
            <a:off x="8153223" y="2433707"/>
            <a:ext cx="3438656" cy="2305027"/>
          </a:xfrm>
          <a:prstGeom prst="rect">
            <a:avLst/>
          </a:prstGeom>
        </p:spPr>
      </p:pic>
      <p:sp>
        <p:nvSpPr>
          <p:cNvPr id="11" name="Hexagon 10">
            <a:extLst>
              <a:ext uri="{FF2B5EF4-FFF2-40B4-BE49-F238E27FC236}">
                <a16:creationId xmlns:a16="http://schemas.microsoft.com/office/drawing/2014/main" id="{E8981E82-30F3-2599-F784-5272E4E621D1}"/>
              </a:ext>
            </a:extLst>
          </p:cNvPr>
          <p:cNvSpPr/>
          <p:nvPr/>
        </p:nvSpPr>
        <p:spPr>
          <a:xfrm rot="16200000">
            <a:off x="8637409" y="1532174"/>
            <a:ext cx="2789207" cy="4126300"/>
          </a:xfrm>
          <a:prstGeom prst="hexagon">
            <a:avLst/>
          </a:prstGeom>
          <a:noFill/>
          <a:ln w="57150">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8814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F084-4EDC-EDB6-4F91-9903724D9720}"/>
              </a:ext>
            </a:extLst>
          </p:cNvPr>
          <p:cNvSpPr>
            <a:spLocks noGrp="1"/>
          </p:cNvSpPr>
          <p:nvPr>
            <p:ph type="title"/>
          </p:nvPr>
        </p:nvSpPr>
        <p:spPr>
          <a:xfrm>
            <a:off x="64124" y="290218"/>
            <a:ext cx="10889796" cy="1418998"/>
          </a:xfrm>
        </p:spPr>
        <p:txBody>
          <a:bodyPr/>
          <a:lstStyle/>
          <a:p>
            <a:r>
              <a:rPr lang="en-US">
                <a:latin typeface="Abadi"/>
              </a:rPr>
              <a:t>Log transformation </a:t>
            </a:r>
          </a:p>
        </p:txBody>
      </p:sp>
      <p:sp>
        <p:nvSpPr>
          <p:cNvPr id="5" name="Slide Number Placeholder 4">
            <a:extLst>
              <a:ext uri="{FF2B5EF4-FFF2-40B4-BE49-F238E27FC236}">
                <a16:creationId xmlns:a16="http://schemas.microsoft.com/office/drawing/2014/main" id="{7BB2525B-59E9-E278-B476-1124A2907788}"/>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a:p>
        </p:txBody>
      </p:sp>
      <p:pic>
        <p:nvPicPr>
          <p:cNvPr id="6" name="Picture 5" descr="A graph with many colored dots&#10;&#10;Description automatically generated">
            <a:extLst>
              <a:ext uri="{FF2B5EF4-FFF2-40B4-BE49-F238E27FC236}">
                <a16:creationId xmlns:a16="http://schemas.microsoft.com/office/drawing/2014/main" id="{769C44BC-7BAF-CA2E-9617-D44D87E27AED}"/>
              </a:ext>
            </a:extLst>
          </p:cNvPr>
          <p:cNvPicPr>
            <a:picLocks noChangeAspect="1"/>
          </p:cNvPicPr>
          <p:nvPr/>
        </p:nvPicPr>
        <p:blipFill>
          <a:blip r:embed="rId2"/>
          <a:stretch>
            <a:fillRect/>
          </a:stretch>
        </p:blipFill>
        <p:spPr>
          <a:xfrm>
            <a:off x="828136" y="1862165"/>
            <a:ext cx="5273615" cy="3795028"/>
          </a:xfrm>
          <a:prstGeom prst="rect">
            <a:avLst/>
          </a:prstGeom>
        </p:spPr>
      </p:pic>
      <p:pic>
        <p:nvPicPr>
          <p:cNvPr id="7" name="Picture 6" descr="A graph showing a number of colored dots&#10;&#10;Description automatically generated">
            <a:extLst>
              <a:ext uri="{FF2B5EF4-FFF2-40B4-BE49-F238E27FC236}">
                <a16:creationId xmlns:a16="http://schemas.microsoft.com/office/drawing/2014/main" id="{6DA25C5C-46AA-A075-30E2-49A24A1B2C4B}"/>
              </a:ext>
            </a:extLst>
          </p:cNvPr>
          <p:cNvPicPr>
            <a:picLocks noChangeAspect="1"/>
          </p:cNvPicPr>
          <p:nvPr/>
        </p:nvPicPr>
        <p:blipFill>
          <a:blip r:embed="rId3"/>
          <a:stretch>
            <a:fillRect/>
          </a:stretch>
        </p:blipFill>
        <p:spPr>
          <a:xfrm>
            <a:off x="7302172" y="1913357"/>
            <a:ext cx="4776337" cy="3778908"/>
          </a:xfrm>
          <a:prstGeom prst="rect">
            <a:avLst/>
          </a:prstGeom>
        </p:spPr>
      </p:pic>
      <p:sp>
        <p:nvSpPr>
          <p:cNvPr id="8" name="Arrow: Curved Down 7">
            <a:extLst>
              <a:ext uri="{FF2B5EF4-FFF2-40B4-BE49-F238E27FC236}">
                <a16:creationId xmlns:a16="http://schemas.microsoft.com/office/drawing/2014/main" id="{5F630B45-F0FA-6CEB-DA21-D0FE56B5D7DA}"/>
              </a:ext>
            </a:extLst>
          </p:cNvPr>
          <p:cNvSpPr/>
          <p:nvPr/>
        </p:nvSpPr>
        <p:spPr>
          <a:xfrm>
            <a:off x="4838686" y="907464"/>
            <a:ext cx="4270075" cy="704490"/>
          </a:xfrm>
          <a:prstGeom prst="curvedDownArrow">
            <a:avLst/>
          </a:prstGeom>
          <a:solidFill>
            <a:srgbClr val="FFC000"/>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019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latin typeface="Abadi"/>
              </a:rPr>
              <a:t>Introduction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vert="horz" lIns="91440" tIns="45720" rIns="91440" bIns="45720" rtlCol="0" anchor="t">
            <a:noAutofit/>
          </a:bodyPr>
          <a:lstStyle/>
          <a:p>
            <a:r>
              <a:rPr lang="en-US" altLang="zh-CN"/>
              <a:t>Dataset Description</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vert="horz" lIns="91440" tIns="45720" rIns="91440" bIns="45720" rtlCol="0" anchor="t">
            <a:noAutofit/>
          </a:bodyPr>
          <a:lstStyle/>
          <a:p>
            <a:r>
              <a:rPr lang="en-US" altLang="zh-CN">
                <a:cs typeface="Posterama"/>
              </a:rPr>
              <a:t>Dataset and data processing summary </a:t>
            </a:r>
            <a:endParaRPr lang="en-US" altLang="zh-CN"/>
          </a:p>
          <a:p>
            <a:endParaRPr lang="zh-CN" altLang="en-US"/>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vert="horz" lIns="91440" tIns="45720" rIns="91440" bIns="45720" rtlCol="0" anchor="t">
            <a:noAutofit/>
          </a:bodyPr>
          <a:lstStyle/>
          <a:p>
            <a:r>
              <a:rPr lang="en-US" altLang="zh-CN"/>
              <a:t>EDA</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vert="horz" lIns="91440" tIns="45720" rIns="91440" bIns="45720" rtlCol="0" anchor="t">
            <a:noAutofit/>
          </a:bodyPr>
          <a:lstStyle/>
          <a:p>
            <a:r>
              <a:rPr lang="en-US" altLang="zh-CN">
                <a:cs typeface="Posterama"/>
              </a:rPr>
              <a:t>Assumptions! Assumptions! Assumptions! </a:t>
            </a:r>
            <a:endParaRPr lang="en-US"/>
          </a:p>
          <a:p>
            <a:endParaRPr lang="zh-CN" altLang="en-US"/>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vert="horz" lIns="91440" tIns="45720" rIns="91440" bIns="45720" rtlCol="0" anchor="t">
            <a:noAutofit/>
          </a:bodyPr>
          <a:lstStyle/>
          <a:p>
            <a:r>
              <a:rPr lang="en-US" altLang="zh-CN"/>
              <a:t>Objective 1</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50378" y="5007731"/>
            <a:ext cx="1691687" cy="811178"/>
          </a:xfrm>
        </p:spPr>
        <p:txBody>
          <a:bodyPr vert="horz" lIns="91440" tIns="45720" rIns="91440" bIns="45720" rtlCol="0" anchor="t">
            <a:noAutofit/>
          </a:bodyPr>
          <a:lstStyle/>
          <a:p>
            <a:r>
              <a:rPr lang="en-US" altLang="zh-CN">
                <a:cs typeface="Posterama"/>
              </a:rPr>
              <a:t>Highly interpretable models </a:t>
            </a:r>
            <a:endParaRPr lang="en-US" altLang="zh-CN"/>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vert="horz" lIns="91440" tIns="45720" rIns="91440" bIns="45720" rtlCol="0" anchor="t">
            <a:noAutofit/>
          </a:bodyPr>
          <a:lstStyle/>
          <a:p>
            <a:r>
              <a:rPr lang="en-US" altLang="zh-CN"/>
              <a:t>Objective 2</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vert="horz" lIns="91440" tIns="45720" rIns="91440" bIns="45720" rtlCol="0" anchor="t">
            <a:noAutofit/>
          </a:bodyPr>
          <a:lstStyle/>
          <a:p>
            <a:r>
              <a:rPr lang="en-US">
                <a:cs typeface="Posterama"/>
              </a:rPr>
              <a:t>Comparison of multiple models for the best prediction</a:t>
            </a:r>
            <a:endParaRPr lang="en-US"/>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vert="horz" lIns="91440" tIns="45720" rIns="91440" bIns="45720" rtlCol="0" anchor="t">
            <a:noAutofit/>
          </a:bodyPr>
          <a:lstStyle/>
          <a:p>
            <a:r>
              <a:rPr lang="en-US" altLang="zh-CN"/>
              <a:t>Conclusion</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vert="horz" lIns="91440" tIns="45720" rIns="91440" bIns="45720" rtlCol="0" anchor="t">
            <a:noAutofit/>
          </a:bodyPr>
          <a:lstStyle/>
          <a:p>
            <a:r>
              <a:rPr lang="en-US" altLang="zh-CN">
                <a:cs typeface="Posterama"/>
              </a:rPr>
              <a:t>Summary and Improvements </a:t>
            </a:r>
            <a:endParaRPr lang="en-US"/>
          </a:p>
          <a:p>
            <a:endParaRPr lang="zh-CN" altLang="en-US"/>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3</a:t>
            </a:fld>
            <a:endParaRPr lang="en-US" altLang="zh-CN"/>
          </a:p>
        </p:txBody>
      </p:sp>
      <p:sp>
        <p:nvSpPr>
          <p:cNvPr id="9" name="Hexagon 8">
            <a:extLst>
              <a:ext uri="{FF2B5EF4-FFF2-40B4-BE49-F238E27FC236}">
                <a16:creationId xmlns:a16="http://schemas.microsoft.com/office/drawing/2014/main" id="{86EF28A8-43D8-B7BC-AEAF-DB61271DA36D}"/>
              </a:ext>
            </a:extLst>
          </p:cNvPr>
          <p:cNvSpPr/>
          <p:nvPr/>
        </p:nvSpPr>
        <p:spPr>
          <a:xfrm rot="5400000">
            <a:off x="2834342" y="1968317"/>
            <a:ext cx="2185357" cy="2041584"/>
          </a:xfrm>
          <a:prstGeom prst="hexagon">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856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CE7A-225A-55E8-61CE-BFB607D6A15D}"/>
              </a:ext>
            </a:extLst>
          </p:cNvPr>
          <p:cNvSpPr>
            <a:spLocks noGrp="1"/>
          </p:cNvSpPr>
          <p:nvPr>
            <p:ph type="title"/>
          </p:nvPr>
        </p:nvSpPr>
        <p:spPr>
          <a:xfrm>
            <a:off x="366049" y="549010"/>
            <a:ext cx="10889796" cy="1418998"/>
          </a:xfrm>
        </p:spPr>
        <p:txBody>
          <a:bodyPr/>
          <a:lstStyle/>
          <a:p>
            <a:r>
              <a:rPr lang="en-US"/>
              <a:t>Assumptions(Log Salary)</a:t>
            </a:r>
          </a:p>
        </p:txBody>
      </p:sp>
      <p:sp>
        <p:nvSpPr>
          <p:cNvPr id="5" name="Slide Number Placeholder 4">
            <a:extLst>
              <a:ext uri="{FF2B5EF4-FFF2-40B4-BE49-F238E27FC236}">
                <a16:creationId xmlns:a16="http://schemas.microsoft.com/office/drawing/2014/main" id="{3F86E7D3-BA49-8B1F-41C4-72323A946E0D}"/>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a:p>
        </p:txBody>
      </p:sp>
      <p:pic>
        <p:nvPicPr>
          <p:cNvPr id="6" name="Picture 5" descr="A diagram of a graph&#10;&#10;Description automatically generated">
            <a:extLst>
              <a:ext uri="{FF2B5EF4-FFF2-40B4-BE49-F238E27FC236}">
                <a16:creationId xmlns:a16="http://schemas.microsoft.com/office/drawing/2014/main" id="{35A1ED65-7661-F84B-AE7C-17567B7B72D8}"/>
              </a:ext>
            </a:extLst>
          </p:cNvPr>
          <p:cNvPicPr>
            <a:picLocks noChangeAspect="1"/>
          </p:cNvPicPr>
          <p:nvPr/>
        </p:nvPicPr>
        <p:blipFill>
          <a:blip r:embed="rId2"/>
          <a:stretch>
            <a:fillRect/>
          </a:stretch>
        </p:blipFill>
        <p:spPr>
          <a:xfrm>
            <a:off x="1139832" y="2538740"/>
            <a:ext cx="6581775" cy="2181225"/>
          </a:xfrm>
          <a:prstGeom prst="rect">
            <a:avLst/>
          </a:prstGeom>
        </p:spPr>
      </p:pic>
      <p:pic>
        <p:nvPicPr>
          <p:cNvPr id="7" name="Picture 6" descr="A graph of a normal q-q plot&#10;&#10;Description automatically generated">
            <a:extLst>
              <a:ext uri="{FF2B5EF4-FFF2-40B4-BE49-F238E27FC236}">
                <a16:creationId xmlns:a16="http://schemas.microsoft.com/office/drawing/2014/main" id="{FDC13A13-560E-9DC1-ED41-68BF4A2B491A}"/>
              </a:ext>
            </a:extLst>
          </p:cNvPr>
          <p:cNvPicPr>
            <a:picLocks noChangeAspect="1"/>
          </p:cNvPicPr>
          <p:nvPr/>
        </p:nvPicPr>
        <p:blipFill>
          <a:blip r:embed="rId3"/>
          <a:stretch>
            <a:fillRect/>
          </a:stretch>
        </p:blipFill>
        <p:spPr>
          <a:xfrm>
            <a:off x="8287267" y="2533618"/>
            <a:ext cx="3429360" cy="2162714"/>
          </a:xfrm>
          <a:prstGeom prst="rect">
            <a:avLst/>
          </a:prstGeom>
        </p:spPr>
      </p:pic>
      <p:sp>
        <p:nvSpPr>
          <p:cNvPr id="8" name="Hexagon 7">
            <a:extLst>
              <a:ext uri="{FF2B5EF4-FFF2-40B4-BE49-F238E27FC236}">
                <a16:creationId xmlns:a16="http://schemas.microsoft.com/office/drawing/2014/main" id="{7E0BC781-609C-028B-84C0-F9F58217E50A}"/>
              </a:ext>
            </a:extLst>
          </p:cNvPr>
          <p:cNvSpPr/>
          <p:nvPr/>
        </p:nvSpPr>
        <p:spPr>
          <a:xfrm rot="16200000">
            <a:off x="863769" y="2232155"/>
            <a:ext cx="2803585" cy="2760452"/>
          </a:xfrm>
          <a:prstGeom prst="hexagon">
            <a:avLst/>
          </a:prstGeom>
          <a:noFill/>
          <a:ln w="57150">
            <a:solidFill>
              <a:schemeClr val="accent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024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CE7A-225A-55E8-61CE-BFB607D6A15D}"/>
              </a:ext>
            </a:extLst>
          </p:cNvPr>
          <p:cNvSpPr>
            <a:spLocks noGrp="1"/>
          </p:cNvSpPr>
          <p:nvPr>
            <p:ph type="title"/>
          </p:nvPr>
        </p:nvSpPr>
        <p:spPr>
          <a:xfrm>
            <a:off x="366049" y="549010"/>
            <a:ext cx="10889796" cy="1418998"/>
          </a:xfrm>
        </p:spPr>
        <p:txBody>
          <a:bodyPr/>
          <a:lstStyle/>
          <a:p>
            <a:r>
              <a:rPr lang="en-US">
                <a:latin typeface="Abadi"/>
              </a:rPr>
              <a:t>Assumptions(Log Salary)</a:t>
            </a:r>
          </a:p>
        </p:txBody>
      </p:sp>
      <p:sp>
        <p:nvSpPr>
          <p:cNvPr id="5" name="Slide Number Placeholder 4">
            <a:extLst>
              <a:ext uri="{FF2B5EF4-FFF2-40B4-BE49-F238E27FC236}">
                <a16:creationId xmlns:a16="http://schemas.microsoft.com/office/drawing/2014/main" id="{3F86E7D3-BA49-8B1F-41C4-72323A946E0D}"/>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a:p>
        </p:txBody>
      </p:sp>
      <p:pic>
        <p:nvPicPr>
          <p:cNvPr id="6" name="Picture 5" descr="A diagram of a graph&#10;&#10;Description automatically generated">
            <a:extLst>
              <a:ext uri="{FF2B5EF4-FFF2-40B4-BE49-F238E27FC236}">
                <a16:creationId xmlns:a16="http://schemas.microsoft.com/office/drawing/2014/main" id="{35A1ED65-7661-F84B-AE7C-17567B7B72D8}"/>
              </a:ext>
            </a:extLst>
          </p:cNvPr>
          <p:cNvPicPr>
            <a:picLocks noChangeAspect="1"/>
          </p:cNvPicPr>
          <p:nvPr/>
        </p:nvPicPr>
        <p:blipFill>
          <a:blip r:embed="rId2"/>
          <a:stretch>
            <a:fillRect/>
          </a:stretch>
        </p:blipFill>
        <p:spPr>
          <a:xfrm>
            <a:off x="1139832" y="2538740"/>
            <a:ext cx="6581775" cy="2181225"/>
          </a:xfrm>
          <a:prstGeom prst="rect">
            <a:avLst/>
          </a:prstGeom>
        </p:spPr>
      </p:pic>
      <p:pic>
        <p:nvPicPr>
          <p:cNvPr id="7" name="Picture 6" descr="A graph of a normal q-q plot&#10;&#10;Description automatically generated">
            <a:extLst>
              <a:ext uri="{FF2B5EF4-FFF2-40B4-BE49-F238E27FC236}">
                <a16:creationId xmlns:a16="http://schemas.microsoft.com/office/drawing/2014/main" id="{FDC13A13-560E-9DC1-ED41-68BF4A2B491A}"/>
              </a:ext>
            </a:extLst>
          </p:cNvPr>
          <p:cNvPicPr>
            <a:picLocks noChangeAspect="1"/>
          </p:cNvPicPr>
          <p:nvPr/>
        </p:nvPicPr>
        <p:blipFill>
          <a:blip r:embed="rId3"/>
          <a:stretch>
            <a:fillRect/>
          </a:stretch>
        </p:blipFill>
        <p:spPr>
          <a:xfrm>
            <a:off x="8287267" y="2533618"/>
            <a:ext cx="3429360" cy="2162714"/>
          </a:xfrm>
          <a:prstGeom prst="rect">
            <a:avLst/>
          </a:prstGeom>
        </p:spPr>
      </p:pic>
      <p:sp>
        <p:nvSpPr>
          <p:cNvPr id="10" name="Hexagon 9">
            <a:extLst>
              <a:ext uri="{FF2B5EF4-FFF2-40B4-BE49-F238E27FC236}">
                <a16:creationId xmlns:a16="http://schemas.microsoft.com/office/drawing/2014/main" id="{B8085C23-6AE4-5702-B1BF-0AB32CC1C33B}"/>
              </a:ext>
            </a:extLst>
          </p:cNvPr>
          <p:cNvSpPr/>
          <p:nvPr/>
        </p:nvSpPr>
        <p:spPr>
          <a:xfrm rot="16200000">
            <a:off x="8759618" y="1740649"/>
            <a:ext cx="2602300" cy="3867507"/>
          </a:xfrm>
          <a:prstGeom prst="hexagon">
            <a:avLst/>
          </a:prstGeom>
          <a:noFill/>
          <a:ln w="57150">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5676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85FF-D46A-FBE3-673C-1E6071656C5F}"/>
              </a:ext>
            </a:extLst>
          </p:cNvPr>
          <p:cNvSpPr>
            <a:spLocks noGrp="1"/>
          </p:cNvSpPr>
          <p:nvPr>
            <p:ph type="title"/>
          </p:nvPr>
        </p:nvSpPr>
        <p:spPr>
          <a:xfrm>
            <a:off x="207898" y="218331"/>
            <a:ext cx="10889796" cy="1418998"/>
          </a:xfrm>
        </p:spPr>
        <p:txBody>
          <a:bodyPr/>
          <a:lstStyle/>
          <a:p>
            <a:r>
              <a:rPr lang="en-US">
                <a:latin typeface="Abadi"/>
              </a:rPr>
              <a:t>Normality assumptions </a:t>
            </a:r>
          </a:p>
        </p:txBody>
      </p:sp>
      <p:sp>
        <p:nvSpPr>
          <p:cNvPr id="5" name="Slide Number Placeholder 4">
            <a:extLst>
              <a:ext uri="{FF2B5EF4-FFF2-40B4-BE49-F238E27FC236}">
                <a16:creationId xmlns:a16="http://schemas.microsoft.com/office/drawing/2014/main" id="{4DFEE664-B8A8-A871-EECF-E2639A32AA45}"/>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a:p>
        </p:txBody>
      </p:sp>
      <p:pic>
        <p:nvPicPr>
          <p:cNvPr id="6" name="Picture 5">
            <a:extLst>
              <a:ext uri="{FF2B5EF4-FFF2-40B4-BE49-F238E27FC236}">
                <a16:creationId xmlns:a16="http://schemas.microsoft.com/office/drawing/2014/main" id="{138C4F11-8AAB-908B-A5FB-01DFA1A7588E}"/>
              </a:ext>
            </a:extLst>
          </p:cNvPr>
          <p:cNvPicPr>
            <a:picLocks noChangeAspect="1"/>
          </p:cNvPicPr>
          <p:nvPr/>
        </p:nvPicPr>
        <p:blipFill>
          <a:blip r:embed="rId2"/>
          <a:stretch>
            <a:fillRect/>
          </a:stretch>
        </p:blipFill>
        <p:spPr>
          <a:xfrm>
            <a:off x="1504748" y="2160166"/>
            <a:ext cx="3292774" cy="3254674"/>
          </a:xfrm>
          <a:prstGeom prst="rect">
            <a:avLst/>
          </a:prstGeom>
        </p:spPr>
      </p:pic>
      <p:pic>
        <p:nvPicPr>
          <p:cNvPr id="7" name="Picture 6" descr="A graph of a graph&#10;&#10;Description automatically generated">
            <a:extLst>
              <a:ext uri="{FF2B5EF4-FFF2-40B4-BE49-F238E27FC236}">
                <a16:creationId xmlns:a16="http://schemas.microsoft.com/office/drawing/2014/main" id="{246A7A30-7084-1A7E-3FA4-5BAA06FC5D4F}"/>
              </a:ext>
            </a:extLst>
          </p:cNvPr>
          <p:cNvPicPr>
            <a:picLocks noChangeAspect="1"/>
          </p:cNvPicPr>
          <p:nvPr/>
        </p:nvPicPr>
        <p:blipFill>
          <a:blip r:embed="rId3"/>
          <a:stretch>
            <a:fillRect/>
          </a:stretch>
        </p:blipFill>
        <p:spPr>
          <a:xfrm>
            <a:off x="6354232" y="2155314"/>
            <a:ext cx="3140374" cy="3264378"/>
          </a:xfrm>
          <a:prstGeom prst="rect">
            <a:avLst/>
          </a:prstGeom>
        </p:spPr>
      </p:pic>
      <p:sp>
        <p:nvSpPr>
          <p:cNvPr id="11" name="Arrow: Curved Down 10">
            <a:extLst>
              <a:ext uri="{FF2B5EF4-FFF2-40B4-BE49-F238E27FC236}">
                <a16:creationId xmlns:a16="http://schemas.microsoft.com/office/drawing/2014/main" id="{24715CC7-3593-F3E1-BC99-55BEBB09ECE8}"/>
              </a:ext>
            </a:extLst>
          </p:cNvPr>
          <p:cNvSpPr/>
          <p:nvPr/>
        </p:nvSpPr>
        <p:spPr>
          <a:xfrm>
            <a:off x="3041515" y="1180635"/>
            <a:ext cx="5492150" cy="704490"/>
          </a:xfrm>
          <a:prstGeom prst="curvedDownArrow">
            <a:avLst/>
          </a:prstGeom>
          <a:solidFill>
            <a:srgbClr val="FFC000"/>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49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E6FE5-3949-443A-833A-BBEDCC2AB820}"/>
              </a:ext>
            </a:extLst>
          </p:cNvPr>
          <p:cNvSpPr>
            <a:spLocks noGrp="1"/>
          </p:cNvSpPr>
          <p:nvPr>
            <p:ph type="body" sz="quarter" idx="27"/>
          </p:nvPr>
        </p:nvSpPr>
        <p:spPr/>
        <p:txBody>
          <a:bodyPr/>
          <a:lstStyle/>
          <a:p>
            <a:r>
              <a:rPr lang="en-US" sz="2000">
                <a:solidFill>
                  <a:schemeClr val="accent4">
                    <a:lumMod val="75000"/>
                  </a:schemeClr>
                </a:solidFill>
                <a:cs typeface="Posterama"/>
              </a:rPr>
              <a:t>QOI 1</a:t>
            </a:r>
            <a:endParaRPr lang="en-US" sz="2000">
              <a:solidFill>
                <a:schemeClr val="accent4">
                  <a:lumMod val="75000"/>
                </a:schemeClr>
              </a:solidFill>
            </a:endParaRPr>
          </a:p>
        </p:txBody>
      </p:sp>
      <p:sp>
        <p:nvSpPr>
          <p:cNvPr id="3" name="Text Placeholder 2">
            <a:extLst>
              <a:ext uri="{FF2B5EF4-FFF2-40B4-BE49-F238E27FC236}">
                <a16:creationId xmlns:a16="http://schemas.microsoft.com/office/drawing/2014/main" id="{4F97D76D-2830-7F4F-D834-CE0AF12850D6}"/>
              </a:ext>
            </a:extLst>
          </p:cNvPr>
          <p:cNvSpPr>
            <a:spLocks noGrp="1"/>
          </p:cNvSpPr>
          <p:nvPr>
            <p:ph type="body" sz="quarter" idx="28"/>
          </p:nvPr>
        </p:nvSpPr>
        <p:spPr>
          <a:xfrm>
            <a:off x="5271608" y="1425937"/>
            <a:ext cx="5162709" cy="1506166"/>
          </a:xfrm>
        </p:spPr>
        <p:txBody>
          <a:bodyPr vert="horz" lIns="91440" tIns="45720" rIns="91440" bIns="45720" rtlCol="0" anchor="t">
            <a:noAutofit/>
          </a:bodyPr>
          <a:lstStyle/>
          <a:p>
            <a:r>
              <a:rPr lang="en-US" sz="1800"/>
              <a:t>Which predictors are practically or statistically significant? Or insignificant? </a:t>
            </a:r>
          </a:p>
        </p:txBody>
      </p:sp>
      <p:sp>
        <p:nvSpPr>
          <p:cNvPr id="4" name="Text Placeholder 3">
            <a:extLst>
              <a:ext uri="{FF2B5EF4-FFF2-40B4-BE49-F238E27FC236}">
                <a16:creationId xmlns:a16="http://schemas.microsoft.com/office/drawing/2014/main" id="{063DAC0E-8CBB-6C9D-52A8-1A64C648D44D}"/>
              </a:ext>
            </a:extLst>
          </p:cNvPr>
          <p:cNvSpPr>
            <a:spLocks noGrp="1"/>
          </p:cNvSpPr>
          <p:nvPr>
            <p:ph type="body" sz="quarter" idx="29"/>
          </p:nvPr>
        </p:nvSpPr>
        <p:spPr/>
        <p:txBody>
          <a:bodyPr/>
          <a:lstStyle/>
          <a:p>
            <a:r>
              <a:rPr lang="en-US" sz="2000" b="1">
                <a:solidFill>
                  <a:srgbClr val="CA6F07"/>
                </a:solidFill>
                <a:latin typeface="Abadi"/>
                <a:cs typeface="Posterama"/>
              </a:rPr>
              <a:t>QOI </a:t>
            </a:r>
            <a:r>
              <a:rPr lang="en-US" sz="2000">
                <a:solidFill>
                  <a:srgbClr val="CA6F07"/>
                </a:solidFill>
                <a:latin typeface="Abadi"/>
                <a:cs typeface="Posterama"/>
              </a:rPr>
              <a:t>2</a:t>
            </a:r>
            <a:r>
              <a:rPr lang="en-US" sz="2000">
                <a:solidFill>
                  <a:srgbClr val="CA6F07"/>
                </a:solidFill>
                <a:latin typeface="Abadi"/>
                <a:ea typeface="Abadi"/>
                <a:cs typeface="Abadi"/>
              </a:rPr>
              <a:t>​</a:t>
            </a:r>
            <a:endParaRPr lang="en-US">
              <a:latin typeface="Abadi"/>
            </a:endParaRPr>
          </a:p>
        </p:txBody>
      </p:sp>
      <p:sp>
        <p:nvSpPr>
          <p:cNvPr id="5" name="Text Placeholder 4">
            <a:extLst>
              <a:ext uri="{FF2B5EF4-FFF2-40B4-BE49-F238E27FC236}">
                <a16:creationId xmlns:a16="http://schemas.microsoft.com/office/drawing/2014/main" id="{54E57D11-2427-B04B-7D65-C3ECE96505A9}"/>
              </a:ext>
            </a:extLst>
          </p:cNvPr>
          <p:cNvSpPr>
            <a:spLocks noGrp="1"/>
          </p:cNvSpPr>
          <p:nvPr>
            <p:ph type="body" sz="quarter" idx="31"/>
          </p:nvPr>
        </p:nvSpPr>
        <p:spPr>
          <a:xfrm>
            <a:off x="5257230" y="4597473"/>
            <a:ext cx="5162709" cy="421399"/>
          </a:xfrm>
        </p:spPr>
        <p:txBody>
          <a:bodyPr/>
          <a:lstStyle/>
          <a:p>
            <a:r>
              <a:rPr lang="en-US" sz="2000" b="1">
                <a:solidFill>
                  <a:srgbClr val="CA6F07"/>
                </a:solidFill>
                <a:latin typeface="Abadi"/>
                <a:cs typeface="Posterama"/>
              </a:rPr>
              <a:t>QOI </a:t>
            </a:r>
            <a:r>
              <a:rPr lang="en-US" sz="2000">
                <a:solidFill>
                  <a:srgbClr val="CA6F07"/>
                </a:solidFill>
                <a:latin typeface="Abadi"/>
                <a:cs typeface="Posterama"/>
              </a:rPr>
              <a:t>3</a:t>
            </a:r>
            <a:endParaRPr lang="en-US" sz="2000">
              <a:solidFill>
                <a:srgbClr val="CA6F07"/>
              </a:solidFill>
              <a:latin typeface="Abadi"/>
            </a:endParaRPr>
          </a:p>
        </p:txBody>
      </p:sp>
      <p:sp>
        <p:nvSpPr>
          <p:cNvPr id="6" name="Text Placeholder 5">
            <a:extLst>
              <a:ext uri="{FF2B5EF4-FFF2-40B4-BE49-F238E27FC236}">
                <a16:creationId xmlns:a16="http://schemas.microsoft.com/office/drawing/2014/main" id="{11E54929-67C5-6A5C-D80A-B87FF3610754}"/>
              </a:ext>
            </a:extLst>
          </p:cNvPr>
          <p:cNvSpPr>
            <a:spLocks noGrp="1"/>
          </p:cNvSpPr>
          <p:nvPr>
            <p:ph type="body" sz="quarter" idx="34"/>
          </p:nvPr>
        </p:nvSpPr>
        <p:spPr/>
        <p:txBody>
          <a:bodyPr vert="horz" lIns="91440" tIns="45720" rIns="91440" bIns="45720" rtlCol="0" anchor="t">
            <a:noAutofit/>
          </a:bodyPr>
          <a:lstStyle/>
          <a:p>
            <a:r>
              <a:rPr lang="en-US" sz="1800">
                <a:solidFill>
                  <a:srgbClr val="0F253E"/>
                </a:solidFill>
              </a:rPr>
              <a:t>Which skill set will be associated with the highest increase in the average salary?</a:t>
            </a:r>
          </a:p>
        </p:txBody>
      </p:sp>
      <p:sp>
        <p:nvSpPr>
          <p:cNvPr id="7" name="Text Placeholder 6">
            <a:extLst>
              <a:ext uri="{FF2B5EF4-FFF2-40B4-BE49-F238E27FC236}">
                <a16:creationId xmlns:a16="http://schemas.microsoft.com/office/drawing/2014/main" id="{0B67A5F2-EE01-B421-0D00-ACEE2A104BEC}"/>
              </a:ext>
            </a:extLst>
          </p:cNvPr>
          <p:cNvSpPr>
            <a:spLocks noGrp="1"/>
          </p:cNvSpPr>
          <p:nvPr>
            <p:ph type="body" sz="quarter" idx="35"/>
          </p:nvPr>
        </p:nvSpPr>
        <p:spPr/>
        <p:txBody>
          <a:bodyPr vert="horz" lIns="91440" tIns="45720" rIns="91440" bIns="45720" rtlCol="0" anchor="t">
            <a:noAutofit/>
          </a:bodyPr>
          <a:lstStyle/>
          <a:p>
            <a:r>
              <a:rPr lang="en-US"/>
              <a:t>Which job title or location will have the most increase/decrease in the average salary compared to the reference? </a:t>
            </a:r>
          </a:p>
        </p:txBody>
      </p:sp>
      <p:sp>
        <p:nvSpPr>
          <p:cNvPr id="8" name="Title 7">
            <a:extLst>
              <a:ext uri="{FF2B5EF4-FFF2-40B4-BE49-F238E27FC236}">
                <a16:creationId xmlns:a16="http://schemas.microsoft.com/office/drawing/2014/main" id="{9A555335-C113-E6DB-76D5-56E86F9ABE4F}"/>
              </a:ext>
            </a:extLst>
          </p:cNvPr>
          <p:cNvSpPr>
            <a:spLocks noGrp="1"/>
          </p:cNvSpPr>
          <p:nvPr>
            <p:ph type="title"/>
          </p:nvPr>
        </p:nvSpPr>
        <p:spPr/>
        <p:txBody>
          <a:bodyPr/>
          <a:lstStyle/>
          <a:p>
            <a:r>
              <a:rPr lang="en-US">
                <a:latin typeface="Abadi"/>
              </a:rPr>
              <a:t>Questions of Interest </a:t>
            </a:r>
          </a:p>
        </p:txBody>
      </p:sp>
      <p:pic>
        <p:nvPicPr>
          <p:cNvPr id="13" name="Picture Placeholder 12" descr="Puzzle outline">
            <a:extLst>
              <a:ext uri="{FF2B5EF4-FFF2-40B4-BE49-F238E27FC236}">
                <a16:creationId xmlns:a16="http://schemas.microsoft.com/office/drawing/2014/main" id="{B53971EF-6A97-AE6B-FB00-E098E9ABDAA7}"/>
              </a:ext>
            </a:extLst>
          </p:cNvPr>
          <p:cNvPicPr>
            <a:picLocks noGrp="1" noChangeAspect="1"/>
          </p:cNvPicPr>
          <p:nvPr>
            <p:ph type="pic" sz="quarter" idx="36"/>
          </p:nvPr>
        </p:nvPicPr>
        <p:blipFill>
          <a:blip r:embed="rId2">
            <a:extLst>
              <a:ext uri="{96DAC541-7B7A-43D3-8B79-37D633B846F1}">
                <asvg:svgBlip xmlns:asvg="http://schemas.microsoft.com/office/drawing/2016/SVG/main" r:embed="rId3"/>
              </a:ext>
            </a:extLst>
          </a:blip>
          <a:srcRect l="5182" r="5182"/>
          <a:stretch/>
        </p:blipFill>
        <p:spPr>
          <a:xfrm>
            <a:off x="4739075" y="1146275"/>
            <a:ext cx="507778" cy="565882"/>
          </a:xfrm>
        </p:spPr>
      </p:pic>
      <p:pic>
        <p:nvPicPr>
          <p:cNvPr id="14" name="Picture Placeholder 13" descr="Puzzle with solid fill">
            <a:extLst>
              <a:ext uri="{FF2B5EF4-FFF2-40B4-BE49-F238E27FC236}">
                <a16:creationId xmlns:a16="http://schemas.microsoft.com/office/drawing/2014/main" id="{F517FAFF-B863-EBDC-13CF-127842AD857A}"/>
              </a:ext>
            </a:extLst>
          </p:cNvPr>
          <p:cNvPicPr>
            <a:picLocks noGrp="1" noChangeAspect="1"/>
          </p:cNvPicPr>
          <p:nvPr>
            <p:ph type="pic" sz="quarter" idx="37"/>
          </p:nvPr>
        </p:nvPicPr>
        <p:blipFill>
          <a:blip r:embed="rId4">
            <a:extLst>
              <a:ext uri="{96DAC541-7B7A-43D3-8B79-37D633B846F1}">
                <asvg:svgBlip xmlns:asvg="http://schemas.microsoft.com/office/drawing/2016/SVG/main" r:embed="rId5"/>
              </a:ext>
            </a:extLst>
          </a:blip>
          <a:srcRect l="2661" r="2661"/>
          <a:stretch/>
        </p:blipFill>
        <p:spPr>
          <a:xfrm>
            <a:off x="4722551" y="1147747"/>
            <a:ext cx="536270" cy="565882"/>
          </a:xfrm>
        </p:spPr>
      </p:pic>
      <p:sp>
        <p:nvSpPr>
          <p:cNvPr id="12" name="Slide Number Placeholder 11">
            <a:extLst>
              <a:ext uri="{FF2B5EF4-FFF2-40B4-BE49-F238E27FC236}">
                <a16:creationId xmlns:a16="http://schemas.microsoft.com/office/drawing/2014/main" id="{C1FEB4BA-78B0-08FA-9B17-E6EF7CFD344C}"/>
              </a:ext>
            </a:extLst>
          </p:cNvPr>
          <p:cNvSpPr>
            <a:spLocks noGrp="1"/>
          </p:cNvSpPr>
          <p:nvPr>
            <p:ph type="sldNum" sz="quarter" idx="40"/>
          </p:nvPr>
        </p:nvSpPr>
        <p:spPr/>
        <p:txBody>
          <a:bodyPr/>
          <a:lstStyle/>
          <a:p>
            <a:fld id="{47FEACEE-25B4-4A2D-B147-27296E36371D}" type="slidenum">
              <a:rPr lang="en-US" altLang="zh-CN" smtClean="0"/>
              <a:pPr/>
              <a:t>33</a:t>
            </a:fld>
            <a:endParaRPr lang="en-US" altLang="zh-CN"/>
          </a:p>
        </p:txBody>
      </p:sp>
      <p:pic>
        <p:nvPicPr>
          <p:cNvPr id="16" name="Picture Placeholder 12" descr="Puzzle outline">
            <a:extLst>
              <a:ext uri="{FF2B5EF4-FFF2-40B4-BE49-F238E27FC236}">
                <a16:creationId xmlns:a16="http://schemas.microsoft.com/office/drawing/2014/main" id="{5811811A-C828-4418-5601-16B0EFEE1C7A}"/>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6" y="4648599"/>
            <a:ext cx="507778" cy="565882"/>
          </a:xfrm>
          <a:prstGeom prst="rect">
            <a:avLst/>
          </a:prstGeom>
        </p:spPr>
      </p:pic>
      <p:pic>
        <p:nvPicPr>
          <p:cNvPr id="19" name="Picture Placeholder 12" descr="Puzzle outline">
            <a:extLst>
              <a:ext uri="{FF2B5EF4-FFF2-40B4-BE49-F238E27FC236}">
                <a16:creationId xmlns:a16="http://schemas.microsoft.com/office/drawing/2014/main" id="{A76A89CB-BF4D-C2F7-5EC1-38C8317F5DB0}"/>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5" y="3052712"/>
            <a:ext cx="507778" cy="565882"/>
          </a:xfrm>
          <a:prstGeom prst="rect">
            <a:avLst/>
          </a:prstGeom>
        </p:spPr>
      </p:pic>
    </p:spTree>
    <p:extLst>
      <p:ext uri="{BB962C8B-B14F-4D97-AF65-F5344CB8AC3E}">
        <p14:creationId xmlns:p14="http://schemas.microsoft.com/office/powerpoint/2010/main" val="1954889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E6FE5-3949-443A-833A-BBEDCC2AB820}"/>
              </a:ext>
            </a:extLst>
          </p:cNvPr>
          <p:cNvSpPr>
            <a:spLocks noGrp="1"/>
          </p:cNvSpPr>
          <p:nvPr>
            <p:ph type="body" sz="quarter" idx="27"/>
          </p:nvPr>
        </p:nvSpPr>
        <p:spPr/>
        <p:txBody>
          <a:bodyPr/>
          <a:lstStyle/>
          <a:p>
            <a:r>
              <a:rPr lang="en-US" sz="2000">
                <a:solidFill>
                  <a:schemeClr val="accent4">
                    <a:lumMod val="75000"/>
                  </a:schemeClr>
                </a:solidFill>
                <a:cs typeface="Posterama"/>
              </a:rPr>
              <a:t>QOI 1</a:t>
            </a:r>
            <a:endParaRPr lang="en-US" sz="2000">
              <a:solidFill>
                <a:schemeClr val="accent4">
                  <a:lumMod val="75000"/>
                </a:schemeClr>
              </a:solidFill>
            </a:endParaRPr>
          </a:p>
        </p:txBody>
      </p:sp>
      <p:sp>
        <p:nvSpPr>
          <p:cNvPr id="3" name="Text Placeholder 2">
            <a:extLst>
              <a:ext uri="{FF2B5EF4-FFF2-40B4-BE49-F238E27FC236}">
                <a16:creationId xmlns:a16="http://schemas.microsoft.com/office/drawing/2014/main" id="{4F97D76D-2830-7F4F-D834-CE0AF12850D6}"/>
              </a:ext>
            </a:extLst>
          </p:cNvPr>
          <p:cNvSpPr>
            <a:spLocks noGrp="1"/>
          </p:cNvSpPr>
          <p:nvPr>
            <p:ph type="body" sz="quarter" idx="28"/>
          </p:nvPr>
        </p:nvSpPr>
        <p:spPr>
          <a:xfrm>
            <a:off x="5271608" y="1425937"/>
            <a:ext cx="5162709" cy="1506166"/>
          </a:xfrm>
        </p:spPr>
        <p:txBody>
          <a:bodyPr vert="horz" lIns="91440" tIns="45720" rIns="91440" bIns="45720" rtlCol="0" anchor="t">
            <a:noAutofit/>
          </a:bodyPr>
          <a:lstStyle/>
          <a:p>
            <a:r>
              <a:rPr lang="en-US" sz="1800"/>
              <a:t>Which predictors are practically or statistically significant? Or insignificant? </a:t>
            </a:r>
          </a:p>
        </p:txBody>
      </p:sp>
      <p:sp>
        <p:nvSpPr>
          <p:cNvPr id="4" name="Text Placeholder 3">
            <a:extLst>
              <a:ext uri="{FF2B5EF4-FFF2-40B4-BE49-F238E27FC236}">
                <a16:creationId xmlns:a16="http://schemas.microsoft.com/office/drawing/2014/main" id="{063DAC0E-8CBB-6C9D-52A8-1A64C648D44D}"/>
              </a:ext>
            </a:extLst>
          </p:cNvPr>
          <p:cNvSpPr>
            <a:spLocks noGrp="1"/>
          </p:cNvSpPr>
          <p:nvPr>
            <p:ph type="body" sz="quarter" idx="29"/>
          </p:nvPr>
        </p:nvSpPr>
        <p:spPr/>
        <p:txBody>
          <a:bodyPr/>
          <a:lstStyle/>
          <a:p>
            <a:r>
              <a:rPr lang="en-US" sz="2000" b="1">
                <a:solidFill>
                  <a:srgbClr val="CA6F07"/>
                </a:solidFill>
                <a:latin typeface="Abadi"/>
                <a:cs typeface="Posterama"/>
              </a:rPr>
              <a:t>QOI </a:t>
            </a:r>
            <a:r>
              <a:rPr lang="en-US" sz="2000">
                <a:solidFill>
                  <a:srgbClr val="CA6F07"/>
                </a:solidFill>
                <a:latin typeface="Abadi"/>
                <a:cs typeface="Posterama"/>
              </a:rPr>
              <a:t>2</a:t>
            </a:r>
            <a:r>
              <a:rPr lang="en-US" sz="2000">
                <a:solidFill>
                  <a:srgbClr val="CA6F07"/>
                </a:solidFill>
                <a:latin typeface="Abadi"/>
                <a:ea typeface="Abadi"/>
                <a:cs typeface="Abadi"/>
              </a:rPr>
              <a:t>​</a:t>
            </a:r>
            <a:endParaRPr lang="en-US">
              <a:latin typeface="Abadi"/>
            </a:endParaRPr>
          </a:p>
        </p:txBody>
      </p:sp>
      <p:sp>
        <p:nvSpPr>
          <p:cNvPr id="5" name="Text Placeholder 4">
            <a:extLst>
              <a:ext uri="{FF2B5EF4-FFF2-40B4-BE49-F238E27FC236}">
                <a16:creationId xmlns:a16="http://schemas.microsoft.com/office/drawing/2014/main" id="{54E57D11-2427-B04B-7D65-C3ECE96505A9}"/>
              </a:ext>
            </a:extLst>
          </p:cNvPr>
          <p:cNvSpPr>
            <a:spLocks noGrp="1"/>
          </p:cNvSpPr>
          <p:nvPr>
            <p:ph type="body" sz="quarter" idx="31"/>
          </p:nvPr>
        </p:nvSpPr>
        <p:spPr>
          <a:xfrm>
            <a:off x="5257230" y="4597473"/>
            <a:ext cx="5162709" cy="421399"/>
          </a:xfrm>
        </p:spPr>
        <p:txBody>
          <a:bodyPr/>
          <a:lstStyle/>
          <a:p>
            <a:r>
              <a:rPr lang="en-US" sz="2000" b="1">
                <a:solidFill>
                  <a:srgbClr val="CA6F07"/>
                </a:solidFill>
                <a:latin typeface="Abadi"/>
                <a:cs typeface="Posterama"/>
              </a:rPr>
              <a:t>QOI </a:t>
            </a:r>
            <a:r>
              <a:rPr lang="en-US" sz="2000">
                <a:solidFill>
                  <a:srgbClr val="CA6F07"/>
                </a:solidFill>
                <a:latin typeface="Abadi"/>
                <a:cs typeface="Posterama"/>
              </a:rPr>
              <a:t>3</a:t>
            </a:r>
            <a:endParaRPr lang="en-US" sz="2000">
              <a:solidFill>
                <a:srgbClr val="CA6F07"/>
              </a:solidFill>
              <a:latin typeface="Abadi"/>
            </a:endParaRPr>
          </a:p>
        </p:txBody>
      </p:sp>
      <p:sp>
        <p:nvSpPr>
          <p:cNvPr id="6" name="Text Placeholder 5">
            <a:extLst>
              <a:ext uri="{FF2B5EF4-FFF2-40B4-BE49-F238E27FC236}">
                <a16:creationId xmlns:a16="http://schemas.microsoft.com/office/drawing/2014/main" id="{11E54929-67C5-6A5C-D80A-B87FF3610754}"/>
              </a:ext>
            </a:extLst>
          </p:cNvPr>
          <p:cNvSpPr>
            <a:spLocks noGrp="1"/>
          </p:cNvSpPr>
          <p:nvPr>
            <p:ph type="body" sz="quarter" idx="34"/>
          </p:nvPr>
        </p:nvSpPr>
        <p:spPr/>
        <p:txBody>
          <a:bodyPr vert="horz" lIns="91440" tIns="45720" rIns="91440" bIns="45720" rtlCol="0" anchor="t">
            <a:noAutofit/>
          </a:bodyPr>
          <a:lstStyle/>
          <a:p>
            <a:r>
              <a:rPr lang="en-US" sz="1800">
                <a:solidFill>
                  <a:srgbClr val="0F253E"/>
                </a:solidFill>
              </a:rPr>
              <a:t>Which skill set will be associated with the highest increase in the average salary?</a:t>
            </a:r>
          </a:p>
        </p:txBody>
      </p:sp>
      <p:sp>
        <p:nvSpPr>
          <p:cNvPr id="7" name="Text Placeholder 6">
            <a:extLst>
              <a:ext uri="{FF2B5EF4-FFF2-40B4-BE49-F238E27FC236}">
                <a16:creationId xmlns:a16="http://schemas.microsoft.com/office/drawing/2014/main" id="{0B67A5F2-EE01-B421-0D00-ACEE2A104BEC}"/>
              </a:ext>
            </a:extLst>
          </p:cNvPr>
          <p:cNvSpPr>
            <a:spLocks noGrp="1"/>
          </p:cNvSpPr>
          <p:nvPr>
            <p:ph type="body" sz="quarter" idx="35"/>
          </p:nvPr>
        </p:nvSpPr>
        <p:spPr/>
        <p:txBody>
          <a:bodyPr vert="horz" lIns="91440" tIns="45720" rIns="91440" bIns="45720" rtlCol="0" anchor="t">
            <a:noAutofit/>
          </a:bodyPr>
          <a:lstStyle/>
          <a:p>
            <a:r>
              <a:rPr lang="en-US"/>
              <a:t>Which job title or location will have the most increase/decrease in the average salary compared to the reference? </a:t>
            </a:r>
          </a:p>
        </p:txBody>
      </p:sp>
      <p:sp>
        <p:nvSpPr>
          <p:cNvPr id="8" name="Title 7">
            <a:extLst>
              <a:ext uri="{FF2B5EF4-FFF2-40B4-BE49-F238E27FC236}">
                <a16:creationId xmlns:a16="http://schemas.microsoft.com/office/drawing/2014/main" id="{9A555335-C113-E6DB-76D5-56E86F9ABE4F}"/>
              </a:ext>
            </a:extLst>
          </p:cNvPr>
          <p:cNvSpPr>
            <a:spLocks noGrp="1"/>
          </p:cNvSpPr>
          <p:nvPr>
            <p:ph type="title"/>
          </p:nvPr>
        </p:nvSpPr>
        <p:spPr/>
        <p:txBody>
          <a:bodyPr/>
          <a:lstStyle/>
          <a:p>
            <a:r>
              <a:rPr lang="en-US">
                <a:latin typeface="Abadi"/>
              </a:rPr>
              <a:t>Questions of Interest </a:t>
            </a:r>
          </a:p>
        </p:txBody>
      </p:sp>
      <p:pic>
        <p:nvPicPr>
          <p:cNvPr id="13" name="Picture Placeholder 12" descr="Puzzle outline">
            <a:extLst>
              <a:ext uri="{FF2B5EF4-FFF2-40B4-BE49-F238E27FC236}">
                <a16:creationId xmlns:a16="http://schemas.microsoft.com/office/drawing/2014/main" id="{B53971EF-6A97-AE6B-FB00-E098E9ABDAA7}"/>
              </a:ext>
            </a:extLst>
          </p:cNvPr>
          <p:cNvPicPr>
            <a:picLocks noGrp="1" noChangeAspect="1"/>
          </p:cNvPicPr>
          <p:nvPr>
            <p:ph type="pic" sz="quarter" idx="36"/>
          </p:nvPr>
        </p:nvPicPr>
        <p:blipFill>
          <a:blip r:embed="rId2">
            <a:extLst>
              <a:ext uri="{96DAC541-7B7A-43D3-8B79-37D633B846F1}">
                <asvg:svgBlip xmlns:asvg="http://schemas.microsoft.com/office/drawing/2016/SVG/main" r:embed="rId3"/>
              </a:ext>
            </a:extLst>
          </a:blip>
          <a:srcRect l="5182" r="5182"/>
          <a:stretch/>
        </p:blipFill>
        <p:spPr>
          <a:xfrm>
            <a:off x="4739075" y="1146275"/>
            <a:ext cx="507778" cy="565882"/>
          </a:xfrm>
        </p:spPr>
      </p:pic>
      <p:pic>
        <p:nvPicPr>
          <p:cNvPr id="14" name="Picture Placeholder 13" descr="Puzzle with solid fill">
            <a:extLst>
              <a:ext uri="{FF2B5EF4-FFF2-40B4-BE49-F238E27FC236}">
                <a16:creationId xmlns:a16="http://schemas.microsoft.com/office/drawing/2014/main" id="{F517FAFF-B863-EBDC-13CF-127842AD857A}"/>
              </a:ext>
            </a:extLst>
          </p:cNvPr>
          <p:cNvPicPr>
            <a:picLocks noGrp="1" noChangeAspect="1"/>
          </p:cNvPicPr>
          <p:nvPr>
            <p:ph type="pic" sz="quarter" idx="37"/>
          </p:nvPr>
        </p:nvPicPr>
        <p:blipFill>
          <a:blip r:embed="rId4">
            <a:extLst>
              <a:ext uri="{96DAC541-7B7A-43D3-8B79-37D633B846F1}">
                <asvg:svgBlip xmlns:asvg="http://schemas.microsoft.com/office/drawing/2016/SVG/main" r:embed="rId5"/>
              </a:ext>
            </a:extLst>
          </a:blip>
          <a:srcRect l="2661" r="2661"/>
          <a:stretch/>
        </p:blipFill>
        <p:spPr>
          <a:xfrm>
            <a:off x="4708173" y="3045558"/>
            <a:ext cx="536270" cy="565882"/>
          </a:xfrm>
        </p:spPr>
      </p:pic>
      <p:sp>
        <p:nvSpPr>
          <p:cNvPr id="12" name="Slide Number Placeholder 11">
            <a:extLst>
              <a:ext uri="{FF2B5EF4-FFF2-40B4-BE49-F238E27FC236}">
                <a16:creationId xmlns:a16="http://schemas.microsoft.com/office/drawing/2014/main" id="{C1FEB4BA-78B0-08FA-9B17-E6EF7CFD344C}"/>
              </a:ext>
            </a:extLst>
          </p:cNvPr>
          <p:cNvSpPr>
            <a:spLocks noGrp="1"/>
          </p:cNvSpPr>
          <p:nvPr>
            <p:ph type="sldNum" sz="quarter" idx="40"/>
          </p:nvPr>
        </p:nvSpPr>
        <p:spPr/>
        <p:txBody>
          <a:bodyPr/>
          <a:lstStyle/>
          <a:p>
            <a:fld id="{47FEACEE-25B4-4A2D-B147-27296E36371D}" type="slidenum">
              <a:rPr lang="en-US" altLang="zh-CN" smtClean="0"/>
              <a:pPr/>
              <a:t>34</a:t>
            </a:fld>
            <a:endParaRPr lang="en-US" altLang="zh-CN"/>
          </a:p>
        </p:txBody>
      </p:sp>
      <p:pic>
        <p:nvPicPr>
          <p:cNvPr id="16" name="Picture Placeholder 12" descr="Puzzle outline">
            <a:extLst>
              <a:ext uri="{FF2B5EF4-FFF2-40B4-BE49-F238E27FC236}">
                <a16:creationId xmlns:a16="http://schemas.microsoft.com/office/drawing/2014/main" id="{5811811A-C828-4418-5601-16B0EFEE1C7A}"/>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6" y="4648599"/>
            <a:ext cx="507778" cy="565882"/>
          </a:xfrm>
          <a:prstGeom prst="rect">
            <a:avLst/>
          </a:prstGeom>
        </p:spPr>
      </p:pic>
      <p:pic>
        <p:nvPicPr>
          <p:cNvPr id="19" name="Picture Placeholder 12" descr="Puzzle outline">
            <a:extLst>
              <a:ext uri="{FF2B5EF4-FFF2-40B4-BE49-F238E27FC236}">
                <a16:creationId xmlns:a16="http://schemas.microsoft.com/office/drawing/2014/main" id="{A76A89CB-BF4D-C2F7-5EC1-38C8317F5DB0}"/>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5" y="3052712"/>
            <a:ext cx="507778" cy="565882"/>
          </a:xfrm>
          <a:prstGeom prst="rect">
            <a:avLst/>
          </a:prstGeom>
        </p:spPr>
      </p:pic>
    </p:spTree>
    <p:extLst>
      <p:ext uri="{BB962C8B-B14F-4D97-AF65-F5344CB8AC3E}">
        <p14:creationId xmlns:p14="http://schemas.microsoft.com/office/powerpoint/2010/main" val="89993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E6FE5-3949-443A-833A-BBEDCC2AB820}"/>
              </a:ext>
            </a:extLst>
          </p:cNvPr>
          <p:cNvSpPr>
            <a:spLocks noGrp="1"/>
          </p:cNvSpPr>
          <p:nvPr>
            <p:ph type="body" sz="quarter" idx="27"/>
          </p:nvPr>
        </p:nvSpPr>
        <p:spPr/>
        <p:txBody>
          <a:bodyPr/>
          <a:lstStyle/>
          <a:p>
            <a:r>
              <a:rPr lang="en-US" sz="2000">
                <a:solidFill>
                  <a:schemeClr val="accent4">
                    <a:lumMod val="75000"/>
                  </a:schemeClr>
                </a:solidFill>
                <a:cs typeface="Posterama"/>
              </a:rPr>
              <a:t>QOI 1</a:t>
            </a:r>
            <a:endParaRPr lang="en-US" sz="2000">
              <a:solidFill>
                <a:schemeClr val="accent4">
                  <a:lumMod val="75000"/>
                </a:schemeClr>
              </a:solidFill>
            </a:endParaRPr>
          </a:p>
        </p:txBody>
      </p:sp>
      <p:sp>
        <p:nvSpPr>
          <p:cNvPr id="3" name="Text Placeholder 2">
            <a:extLst>
              <a:ext uri="{FF2B5EF4-FFF2-40B4-BE49-F238E27FC236}">
                <a16:creationId xmlns:a16="http://schemas.microsoft.com/office/drawing/2014/main" id="{4F97D76D-2830-7F4F-D834-CE0AF12850D6}"/>
              </a:ext>
            </a:extLst>
          </p:cNvPr>
          <p:cNvSpPr>
            <a:spLocks noGrp="1"/>
          </p:cNvSpPr>
          <p:nvPr>
            <p:ph type="body" sz="quarter" idx="28"/>
          </p:nvPr>
        </p:nvSpPr>
        <p:spPr>
          <a:xfrm>
            <a:off x="5271608" y="1425937"/>
            <a:ext cx="5162709" cy="1506166"/>
          </a:xfrm>
        </p:spPr>
        <p:txBody>
          <a:bodyPr vert="horz" lIns="91440" tIns="45720" rIns="91440" bIns="45720" rtlCol="0" anchor="t">
            <a:noAutofit/>
          </a:bodyPr>
          <a:lstStyle/>
          <a:p>
            <a:r>
              <a:rPr lang="en-US" sz="1800"/>
              <a:t>Which predictors are practically or statistically significant? Or insignificant? </a:t>
            </a:r>
          </a:p>
        </p:txBody>
      </p:sp>
      <p:sp>
        <p:nvSpPr>
          <p:cNvPr id="4" name="Text Placeholder 3">
            <a:extLst>
              <a:ext uri="{FF2B5EF4-FFF2-40B4-BE49-F238E27FC236}">
                <a16:creationId xmlns:a16="http://schemas.microsoft.com/office/drawing/2014/main" id="{063DAC0E-8CBB-6C9D-52A8-1A64C648D44D}"/>
              </a:ext>
            </a:extLst>
          </p:cNvPr>
          <p:cNvSpPr>
            <a:spLocks noGrp="1"/>
          </p:cNvSpPr>
          <p:nvPr>
            <p:ph type="body" sz="quarter" idx="29"/>
          </p:nvPr>
        </p:nvSpPr>
        <p:spPr/>
        <p:txBody>
          <a:bodyPr/>
          <a:lstStyle/>
          <a:p>
            <a:r>
              <a:rPr lang="en-US" sz="2000" b="1">
                <a:solidFill>
                  <a:srgbClr val="CA6F07"/>
                </a:solidFill>
                <a:latin typeface="Abadi"/>
                <a:cs typeface="Posterama"/>
              </a:rPr>
              <a:t>QOI </a:t>
            </a:r>
            <a:r>
              <a:rPr lang="en-US" sz="2000">
                <a:solidFill>
                  <a:srgbClr val="CA6F07"/>
                </a:solidFill>
                <a:latin typeface="Abadi"/>
                <a:cs typeface="Posterama"/>
              </a:rPr>
              <a:t>2</a:t>
            </a:r>
            <a:r>
              <a:rPr lang="en-US" sz="2000">
                <a:solidFill>
                  <a:srgbClr val="CA6F07"/>
                </a:solidFill>
                <a:latin typeface="Abadi"/>
                <a:ea typeface="Abadi"/>
                <a:cs typeface="Abadi"/>
              </a:rPr>
              <a:t>​</a:t>
            </a:r>
            <a:endParaRPr lang="en-US">
              <a:latin typeface="Abadi"/>
            </a:endParaRPr>
          </a:p>
        </p:txBody>
      </p:sp>
      <p:sp>
        <p:nvSpPr>
          <p:cNvPr id="5" name="Text Placeholder 4">
            <a:extLst>
              <a:ext uri="{FF2B5EF4-FFF2-40B4-BE49-F238E27FC236}">
                <a16:creationId xmlns:a16="http://schemas.microsoft.com/office/drawing/2014/main" id="{54E57D11-2427-B04B-7D65-C3ECE96505A9}"/>
              </a:ext>
            </a:extLst>
          </p:cNvPr>
          <p:cNvSpPr>
            <a:spLocks noGrp="1"/>
          </p:cNvSpPr>
          <p:nvPr>
            <p:ph type="body" sz="quarter" idx="31"/>
          </p:nvPr>
        </p:nvSpPr>
        <p:spPr>
          <a:xfrm>
            <a:off x="5257230" y="4597473"/>
            <a:ext cx="5162709" cy="421399"/>
          </a:xfrm>
        </p:spPr>
        <p:txBody>
          <a:bodyPr/>
          <a:lstStyle/>
          <a:p>
            <a:r>
              <a:rPr lang="en-US" sz="2000" b="1">
                <a:solidFill>
                  <a:srgbClr val="CA6F07"/>
                </a:solidFill>
                <a:latin typeface="Abadi"/>
                <a:cs typeface="Posterama"/>
              </a:rPr>
              <a:t>QOI </a:t>
            </a:r>
            <a:r>
              <a:rPr lang="en-US" sz="2000">
                <a:solidFill>
                  <a:srgbClr val="CA6F07"/>
                </a:solidFill>
                <a:latin typeface="Abadi"/>
                <a:cs typeface="Posterama"/>
              </a:rPr>
              <a:t>3</a:t>
            </a:r>
            <a:endParaRPr lang="en-US" sz="2000">
              <a:solidFill>
                <a:srgbClr val="CA6F07"/>
              </a:solidFill>
              <a:latin typeface="Abadi"/>
            </a:endParaRPr>
          </a:p>
        </p:txBody>
      </p:sp>
      <p:sp>
        <p:nvSpPr>
          <p:cNvPr id="6" name="Text Placeholder 5">
            <a:extLst>
              <a:ext uri="{FF2B5EF4-FFF2-40B4-BE49-F238E27FC236}">
                <a16:creationId xmlns:a16="http://schemas.microsoft.com/office/drawing/2014/main" id="{11E54929-67C5-6A5C-D80A-B87FF3610754}"/>
              </a:ext>
            </a:extLst>
          </p:cNvPr>
          <p:cNvSpPr>
            <a:spLocks noGrp="1"/>
          </p:cNvSpPr>
          <p:nvPr>
            <p:ph type="body" sz="quarter" idx="34"/>
          </p:nvPr>
        </p:nvSpPr>
        <p:spPr/>
        <p:txBody>
          <a:bodyPr vert="horz" lIns="91440" tIns="45720" rIns="91440" bIns="45720" rtlCol="0" anchor="t">
            <a:noAutofit/>
          </a:bodyPr>
          <a:lstStyle/>
          <a:p>
            <a:r>
              <a:rPr lang="en-US" sz="1800">
                <a:solidFill>
                  <a:srgbClr val="0F253E"/>
                </a:solidFill>
              </a:rPr>
              <a:t>Which skill set will be associated with the highest increase in the average salary?</a:t>
            </a:r>
          </a:p>
        </p:txBody>
      </p:sp>
      <p:sp>
        <p:nvSpPr>
          <p:cNvPr id="7" name="Text Placeholder 6">
            <a:extLst>
              <a:ext uri="{FF2B5EF4-FFF2-40B4-BE49-F238E27FC236}">
                <a16:creationId xmlns:a16="http://schemas.microsoft.com/office/drawing/2014/main" id="{0B67A5F2-EE01-B421-0D00-ACEE2A104BEC}"/>
              </a:ext>
            </a:extLst>
          </p:cNvPr>
          <p:cNvSpPr>
            <a:spLocks noGrp="1"/>
          </p:cNvSpPr>
          <p:nvPr>
            <p:ph type="body" sz="quarter" idx="35"/>
          </p:nvPr>
        </p:nvSpPr>
        <p:spPr/>
        <p:txBody>
          <a:bodyPr vert="horz" lIns="91440" tIns="45720" rIns="91440" bIns="45720" rtlCol="0" anchor="t">
            <a:noAutofit/>
          </a:bodyPr>
          <a:lstStyle/>
          <a:p>
            <a:r>
              <a:rPr lang="en-US" sz="1800"/>
              <a:t>Which job title or location will have the most increase/decrease in the average salary compared to the reference? </a:t>
            </a:r>
          </a:p>
        </p:txBody>
      </p:sp>
      <p:sp>
        <p:nvSpPr>
          <p:cNvPr id="8" name="Title 7">
            <a:extLst>
              <a:ext uri="{FF2B5EF4-FFF2-40B4-BE49-F238E27FC236}">
                <a16:creationId xmlns:a16="http://schemas.microsoft.com/office/drawing/2014/main" id="{9A555335-C113-E6DB-76D5-56E86F9ABE4F}"/>
              </a:ext>
            </a:extLst>
          </p:cNvPr>
          <p:cNvSpPr>
            <a:spLocks noGrp="1"/>
          </p:cNvSpPr>
          <p:nvPr>
            <p:ph type="title"/>
          </p:nvPr>
        </p:nvSpPr>
        <p:spPr/>
        <p:txBody>
          <a:bodyPr/>
          <a:lstStyle/>
          <a:p>
            <a:r>
              <a:rPr lang="en-US">
                <a:latin typeface="Abadi"/>
              </a:rPr>
              <a:t>Questions of Interest </a:t>
            </a:r>
          </a:p>
        </p:txBody>
      </p:sp>
      <p:pic>
        <p:nvPicPr>
          <p:cNvPr id="13" name="Picture Placeholder 12" descr="Puzzle outline">
            <a:extLst>
              <a:ext uri="{FF2B5EF4-FFF2-40B4-BE49-F238E27FC236}">
                <a16:creationId xmlns:a16="http://schemas.microsoft.com/office/drawing/2014/main" id="{B53971EF-6A97-AE6B-FB00-E098E9ABDAA7}"/>
              </a:ext>
            </a:extLst>
          </p:cNvPr>
          <p:cNvPicPr>
            <a:picLocks noGrp="1" noChangeAspect="1"/>
          </p:cNvPicPr>
          <p:nvPr>
            <p:ph type="pic" sz="quarter" idx="36"/>
          </p:nvPr>
        </p:nvPicPr>
        <p:blipFill>
          <a:blip r:embed="rId2">
            <a:extLst>
              <a:ext uri="{96DAC541-7B7A-43D3-8B79-37D633B846F1}">
                <asvg:svgBlip xmlns:asvg="http://schemas.microsoft.com/office/drawing/2016/SVG/main" r:embed="rId3"/>
              </a:ext>
            </a:extLst>
          </a:blip>
          <a:srcRect l="5182" r="5182"/>
          <a:stretch/>
        </p:blipFill>
        <p:spPr>
          <a:xfrm>
            <a:off x="4739075" y="1146275"/>
            <a:ext cx="507778" cy="565882"/>
          </a:xfrm>
        </p:spPr>
      </p:pic>
      <p:pic>
        <p:nvPicPr>
          <p:cNvPr id="14" name="Picture Placeholder 13" descr="Puzzle with solid fill">
            <a:extLst>
              <a:ext uri="{FF2B5EF4-FFF2-40B4-BE49-F238E27FC236}">
                <a16:creationId xmlns:a16="http://schemas.microsoft.com/office/drawing/2014/main" id="{F517FAFF-B863-EBDC-13CF-127842AD857A}"/>
              </a:ext>
            </a:extLst>
          </p:cNvPr>
          <p:cNvPicPr>
            <a:picLocks noGrp="1" noChangeAspect="1"/>
          </p:cNvPicPr>
          <p:nvPr>
            <p:ph type="pic" sz="quarter" idx="37"/>
          </p:nvPr>
        </p:nvPicPr>
        <p:blipFill>
          <a:blip r:embed="rId4">
            <a:extLst>
              <a:ext uri="{96DAC541-7B7A-43D3-8B79-37D633B846F1}">
                <asvg:svgBlip xmlns:asvg="http://schemas.microsoft.com/office/drawing/2016/SVG/main" r:embed="rId5"/>
              </a:ext>
            </a:extLst>
          </a:blip>
          <a:srcRect l="2661" r="2661"/>
          <a:stretch/>
        </p:blipFill>
        <p:spPr>
          <a:xfrm>
            <a:off x="4708173" y="4641445"/>
            <a:ext cx="536270" cy="565882"/>
          </a:xfrm>
        </p:spPr>
      </p:pic>
      <p:sp>
        <p:nvSpPr>
          <p:cNvPr id="12" name="Slide Number Placeholder 11">
            <a:extLst>
              <a:ext uri="{FF2B5EF4-FFF2-40B4-BE49-F238E27FC236}">
                <a16:creationId xmlns:a16="http://schemas.microsoft.com/office/drawing/2014/main" id="{C1FEB4BA-78B0-08FA-9B17-E6EF7CFD344C}"/>
              </a:ext>
            </a:extLst>
          </p:cNvPr>
          <p:cNvSpPr>
            <a:spLocks noGrp="1"/>
          </p:cNvSpPr>
          <p:nvPr>
            <p:ph type="sldNum" sz="quarter" idx="40"/>
          </p:nvPr>
        </p:nvSpPr>
        <p:spPr/>
        <p:txBody>
          <a:bodyPr/>
          <a:lstStyle/>
          <a:p>
            <a:fld id="{47FEACEE-25B4-4A2D-B147-27296E36371D}" type="slidenum">
              <a:rPr lang="en-US" altLang="zh-CN" smtClean="0"/>
              <a:pPr/>
              <a:t>35</a:t>
            </a:fld>
            <a:endParaRPr lang="en-US" altLang="zh-CN"/>
          </a:p>
        </p:txBody>
      </p:sp>
      <p:pic>
        <p:nvPicPr>
          <p:cNvPr id="16" name="Picture Placeholder 12" descr="Puzzle outline">
            <a:extLst>
              <a:ext uri="{FF2B5EF4-FFF2-40B4-BE49-F238E27FC236}">
                <a16:creationId xmlns:a16="http://schemas.microsoft.com/office/drawing/2014/main" id="{5811811A-C828-4418-5601-16B0EFEE1C7A}"/>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6" y="4648599"/>
            <a:ext cx="507778" cy="565882"/>
          </a:xfrm>
          <a:prstGeom prst="rect">
            <a:avLst/>
          </a:prstGeom>
        </p:spPr>
      </p:pic>
      <p:pic>
        <p:nvPicPr>
          <p:cNvPr id="19" name="Picture Placeholder 12" descr="Puzzle outline">
            <a:extLst>
              <a:ext uri="{FF2B5EF4-FFF2-40B4-BE49-F238E27FC236}">
                <a16:creationId xmlns:a16="http://schemas.microsoft.com/office/drawing/2014/main" id="{A76A89CB-BF4D-C2F7-5EC1-38C8317F5DB0}"/>
              </a:ext>
            </a:extLst>
          </p:cNvPr>
          <p:cNvPicPr>
            <a:picLocks noChangeAspect="1"/>
          </p:cNvPicPr>
          <p:nvPr/>
        </p:nvPicPr>
        <p:blipFill>
          <a:blip r:embed="rId2">
            <a:extLst>
              <a:ext uri="{96DAC541-7B7A-43D3-8B79-37D633B846F1}">
                <asvg:svgBlip xmlns:asvg="http://schemas.microsoft.com/office/drawing/2016/SVG/main" r:embed="rId3"/>
              </a:ext>
            </a:extLst>
          </a:blip>
          <a:srcRect l="5182" r="5182"/>
          <a:stretch/>
        </p:blipFill>
        <p:spPr>
          <a:xfrm>
            <a:off x="4718945" y="3052712"/>
            <a:ext cx="507778" cy="565882"/>
          </a:xfrm>
          <a:prstGeom prst="rect">
            <a:avLst/>
          </a:prstGeom>
        </p:spPr>
      </p:pic>
    </p:spTree>
    <p:extLst>
      <p:ext uri="{BB962C8B-B14F-4D97-AF65-F5344CB8AC3E}">
        <p14:creationId xmlns:p14="http://schemas.microsoft.com/office/powerpoint/2010/main" val="378816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36</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556699" y="77616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32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37</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6161264" y="665729"/>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39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sz="1400">
              <a:latin typeface="Abadi"/>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38</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8289113" y="665729"/>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41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39</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7239566" y="243414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29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latin typeface="Abadi"/>
              </a:rPr>
              <a:t>Introduction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vert="horz" lIns="91440" tIns="45720" rIns="91440" bIns="45720" rtlCol="0" anchor="t">
            <a:noAutofit/>
          </a:bodyPr>
          <a:lstStyle/>
          <a:p>
            <a:r>
              <a:rPr lang="en-US" altLang="zh-CN"/>
              <a:t>Dataset Description</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vert="horz" lIns="91440" tIns="45720" rIns="91440" bIns="45720" rtlCol="0" anchor="t">
            <a:noAutofit/>
          </a:bodyPr>
          <a:lstStyle/>
          <a:p>
            <a:r>
              <a:rPr lang="en-US" altLang="zh-CN">
                <a:cs typeface="Posterama"/>
              </a:rPr>
              <a:t>Dataset and data processing summary </a:t>
            </a:r>
            <a:endParaRPr lang="en-US" altLang="zh-CN"/>
          </a:p>
          <a:p>
            <a:endParaRPr lang="zh-CN" altLang="en-US"/>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vert="horz" lIns="91440" tIns="45720" rIns="91440" bIns="45720" rtlCol="0" anchor="t">
            <a:noAutofit/>
          </a:bodyPr>
          <a:lstStyle/>
          <a:p>
            <a:r>
              <a:rPr lang="en-US" altLang="zh-CN"/>
              <a:t>EDA</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vert="horz" lIns="91440" tIns="45720" rIns="91440" bIns="45720" rtlCol="0" anchor="t">
            <a:noAutofit/>
          </a:bodyPr>
          <a:lstStyle/>
          <a:p>
            <a:r>
              <a:rPr lang="en-US" altLang="zh-CN">
                <a:cs typeface="Posterama"/>
              </a:rPr>
              <a:t>Assumptions! Assumptions! Assumptions! </a:t>
            </a:r>
            <a:endParaRPr lang="en-US"/>
          </a:p>
          <a:p>
            <a:endParaRPr lang="zh-CN" altLang="en-US"/>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vert="horz" lIns="91440" tIns="45720" rIns="91440" bIns="45720" rtlCol="0" anchor="t">
            <a:noAutofit/>
          </a:bodyPr>
          <a:lstStyle/>
          <a:p>
            <a:r>
              <a:rPr lang="en-US" altLang="zh-CN"/>
              <a:t>Objective 1</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50378" y="5007731"/>
            <a:ext cx="1691687" cy="811178"/>
          </a:xfrm>
        </p:spPr>
        <p:txBody>
          <a:bodyPr vert="horz" lIns="91440" tIns="45720" rIns="91440" bIns="45720" rtlCol="0" anchor="t">
            <a:noAutofit/>
          </a:bodyPr>
          <a:lstStyle/>
          <a:p>
            <a:r>
              <a:rPr lang="en-US" altLang="zh-CN">
                <a:cs typeface="Posterama"/>
              </a:rPr>
              <a:t>Highly interpretable models </a:t>
            </a:r>
            <a:endParaRPr lang="en-US" altLang="zh-CN"/>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vert="horz" lIns="91440" tIns="45720" rIns="91440" bIns="45720" rtlCol="0" anchor="t">
            <a:noAutofit/>
          </a:bodyPr>
          <a:lstStyle/>
          <a:p>
            <a:r>
              <a:rPr lang="en-US" altLang="zh-CN"/>
              <a:t>Objective 2</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vert="horz" lIns="91440" tIns="45720" rIns="91440" bIns="45720" rtlCol="0" anchor="t">
            <a:noAutofit/>
          </a:bodyPr>
          <a:lstStyle/>
          <a:p>
            <a:r>
              <a:rPr lang="en-US">
                <a:cs typeface="Posterama"/>
              </a:rPr>
              <a:t>Comparison of multiple models for the best prediction</a:t>
            </a:r>
            <a:endParaRPr lang="en-US"/>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vert="horz" lIns="91440" tIns="45720" rIns="91440" bIns="45720" rtlCol="0" anchor="t">
            <a:noAutofit/>
          </a:bodyPr>
          <a:lstStyle/>
          <a:p>
            <a:r>
              <a:rPr lang="en-US" altLang="zh-CN"/>
              <a:t>Conclusion</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vert="horz" lIns="91440" tIns="45720" rIns="91440" bIns="45720" rtlCol="0" anchor="t">
            <a:noAutofit/>
          </a:bodyPr>
          <a:lstStyle/>
          <a:p>
            <a:r>
              <a:rPr lang="en-US" altLang="zh-CN">
                <a:cs typeface="Posterama"/>
              </a:rPr>
              <a:t>Summary and Improvements </a:t>
            </a:r>
            <a:endParaRPr lang="en-US"/>
          </a:p>
          <a:p>
            <a:endParaRPr lang="zh-CN" altLang="en-US"/>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4</a:t>
            </a:fld>
            <a:endParaRPr lang="en-US" altLang="zh-CN"/>
          </a:p>
        </p:txBody>
      </p:sp>
      <p:sp>
        <p:nvSpPr>
          <p:cNvPr id="9" name="Hexagon 8">
            <a:extLst>
              <a:ext uri="{FF2B5EF4-FFF2-40B4-BE49-F238E27FC236}">
                <a16:creationId xmlns:a16="http://schemas.microsoft.com/office/drawing/2014/main" id="{86EF28A8-43D8-B7BC-AEAF-DB61271DA36D}"/>
              </a:ext>
            </a:extLst>
          </p:cNvPr>
          <p:cNvSpPr/>
          <p:nvPr/>
        </p:nvSpPr>
        <p:spPr>
          <a:xfrm rot="5400000">
            <a:off x="5005323" y="1968317"/>
            <a:ext cx="2185357" cy="2041584"/>
          </a:xfrm>
          <a:prstGeom prst="hexagon">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882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40</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9295528" y="243414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37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altLang="zh-CN" sz="2400">
                <a:latin typeface="Abadi"/>
              </a:rPr>
              <a:t>Objective 1</a:t>
            </a:r>
            <a:endParaRPr lang="en-US" sz="2400">
              <a:latin typeface="Abadi"/>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sz="1400">
                <a:solidFill>
                  <a:srgbClr val="000000"/>
                </a:solidFill>
                <a:latin typeface="Abadi"/>
                <a:cs typeface="Helvetica"/>
              </a:rPr>
              <a:t>Model fitting approach</a:t>
            </a:r>
            <a:endParaRPr lang="en-US"/>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557180" y="1076241"/>
            <a:ext cx="1535613" cy="1054728"/>
          </a:xfrm>
        </p:spPr>
        <p:txBody>
          <a:body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28161"/>
            <a:ext cx="1892013" cy="1105758"/>
          </a:xfrm>
        </p:spPr>
        <p:txBody>
          <a:bodyPr/>
          <a:lstStyle/>
          <a:p>
            <a:pPr>
              <a:lnSpc>
                <a:spcPct val="112999"/>
              </a:lnSpc>
            </a:pPr>
            <a:r>
              <a:rPr lang="en-US" sz="1400">
                <a:solidFill>
                  <a:srgbClr val="000000"/>
                </a:solidFill>
                <a:latin typeface="Abadi"/>
                <a:cs typeface="Helvetica"/>
              </a:rPr>
              <a:t>Regression coefficient interpretation</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97574" y="2826795"/>
            <a:ext cx="1690390" cy="1107124"/>
          </a:xfrm>
        </p:spPr>
        <p:txBody>
          <a:bodyPr/>
          <a:lstStyle/>
          <a:p>
            <a:pPr>
              <a:lnSpc>
                <a:spcPct val="112999"/>
              </a:lnSpc>
            </a:pPr>
            <a:r>
              <a:rPr lang="en-US" sz="1400">
                <a:solidFill>
                  <a:srgbClr val="000000"/>
                </a:solidFill>
                <a:latin typeface="Abadi"/>
                <a:cs typeface="Helvetica"/>
              </a:rPr>
              <a:t> Feature Selection, variables included/excluded   how/why</a:t>
            </a:r>
            <a:endParaRPr lang="en-US">
              <a:latin typeface="Abadi"/>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a:lnSpc>
                <a:spcPct val="112999"/>
              </a:lnSpc>
            </a:pPr>
            <a:r>
              <a:rPr lang="en-US" sz="1400">
                <a:solidFill>
                  <a:srgbClr val="000000"/>
                </a:solidFill>
                <a:latin typeface="Abadi"/>
                <a:cs typeface="Helvetica"/>
              </a:rPr>
              <a:t>The Final Model</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41</a:t>
            </a:fld>
            <a:endParaRPr lang="en-US" altLang="zh-CN"/>
          </a:p>
        </p:txBody>
      </p:sp>
      <p:sp>
        <p:nvSpPr>
          <p:cNvPr id="5" name="Hexagon 4">
            <a:extLst>
              <a:ext uri="{FF2B5EF4-FFF2-40B4-BE49-F238E27FC236}">
                <a16:creationId xmlns:a16="http://schemas.microsoft.com/office/drawing/2014/main" id="{875EBC86-C31D-0BE2-F9A4-28E1B5BF1B75}"/>
              </a:ext>
            </a:extLst>
          </p:cNvPr>
          <p:cNvSpPr/>
          <p:nvPr/>
        </p:nvSpPr>
        <p:spPr>
          <a:xfrm rot="5400000">
            <a:off x="8289113" y="423131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15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15282" y="416912"/>
            <a:ext cx="8196437" cy="1343586"/>
          </a:xfrm>
        </p:spPr>
        <p:txBody>
          <a:bodyPr/>
          <a:lstStyle/>
          <a:p>
            <a:pPr marL="342900" indent="-342900">
              <a:buFont typeface="Arial"/>
              <a:buChar char="•"/>
            </a:pPr>
            <a:r>
              <a:rPr lang="en-US" sz="2200">
                <a:latin typeface="Abadi"/>
              </a:rPr>
              <a:t>We started with log </a:t>
            </a:r>
            <a:r>
              <a:rPr lang="en-US" sz="2200">
                <a:latin typeface="Abadi"/>
                <a:ea typeface="+mj-lt"/>
                <a:cs typeface="+mj-lt"/>
              </a:rPr>
              <a:t>transformed</a:t>
            </a:r>
            <a:r>
              <a:rPr lang="en-US" sz="2200">
                <a:latin typeface="Abadi"/>
              </a:rPr>
              <a:t> AvgSalary, 22 predictors and 741 observations</a:t>
            </a:r>
            <a:br>
              <a:rPr lang="en-US" sz="2200">
                <a:latin typeface="Abadi"/>
              </a:rPr>
            </a:br>
            <a:br>
              <a:rPr lang="en-US" sz="2200">
                <a:latin typeface="Abadi"/>
              </a:rPr>
            </a:br>
            <a:endParaRPr lang="en-US" sz="2200">
              <a:latin typeface="Abadi"/>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dirty="0" smtClean="0"/>
              <a:pPr/>
              <a:t>42</a:t>
            </a:fld>
            <a:endParaRPr lang="en-US" altLang="zh-CN"/>
          </a:p>
        </p:txBody>
      </p:sp>
      <p:sp>
        <p:nvSpPr>
          <p:cNvPr id="9" name="Text Placeholder 15">
            <a:extLst>
              <a:ext uri="{FF2B5EF4-FFF2-40B4-BE49-F238E27FC236}">
                <a16:creationId xmlns:a16="http://schemas.microsoft.com/office/drawing/2014/main" id="{82AE8494-D699-8ED1-4DCE-E99E284CCB44}"/>
              </a:ext>
            </a:extLst>
          </p:cNvPr>
          <p:cNvSpPr txBox="1">
            <a:spLocks/>
          </p:cNvSpPr>
          <p:nvPr/>
        </p:nvSpPr>
        <p:spPr>
          <a:xfrm>
            <a:off x="746503" y="1088336"/>
            <a:ext cx="1913128" cy="105472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000000"/>
                </a:solidFill>
                <a:latin typeface="Abadi"/>
                <a:cs typeface="Helvetica"/>
              </a:rPr>
              <a:t>Model fitting approach</a:t>
            </a:r>
            <a:endParaRPr lang="en-US">
              <a:latin typeface="Abadi"/>
            </a:endParaRPr>
          </a:p>
        </p:txBody>
      </p:sp>
      <p:sp>
        <p:nvSpPr>
          <p:cNvPr id="3" name="Title 59">
            <a:extLst>
              <a:ext uri="{FF2B5EF4-FFF2-40B4-BE49-F238E27FC236}">
                <a16:creationId xmlns:a16="http://schemas.microsoft.com/office/drawing/2014/main" id="{3C845A4A-B153-891E-2B70-FB55F62B98A1}"/>
              </a:ext>
            </a:extLst>
          </p:cNvPr>
          <p:cNvSpPr txBox="1">
            <a:spLocks/>
          </p:cNvSpPr>
          <p:nvPr/>
        </p:nvSpPr>
        <p:spPr>
          <a:xfrm>
            <a:off x="3613074" y="1471985"/>
            <a:ext cx="8196963" cy="16501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marL="342900" indent="-342900">
              <a:buFont typeface="Arial"/>
              <a:buChar char="•"/>
            </a:pPr>
            <a:r>
              <a:rPr lang="en-US" sz="2200">
                <a:latin typeface="Abadi"/>
              </a:rPr>
              <a:t>We fit a MLR with all predictors and looked at the p-values to see if any of the predictors had a p-value that is significant and validated it against the confidence intervals for those predictors</a:t>
            </a:r>
            <a:br>
              <a:rPr lang="en-US" sz="2200">
                <a:latin typeface="Abadi"/>
              </a:rPr>
            </a:br>
            <a:endParaRPr lang="en-US" sz="2200">
              <a:latin typeface="Abadi"/>
            </a:endParaRPr>
          </a:p>
        </p:txBody>
      </p:sp>
      <p:sp>
        <p:nvSpPr>
          <p:cNvPr id="6" name="Title 59">
            <a:extLst>
              <a:ext uri="{FF2B5EF4-FFF2-40B4-BE49-F238E27FC236}">
                <a16:creationId xmlns:a16="http://schemas.microsoft.com/office/drawing/2014/main" id="{B03922B7-E0AD-B61B-0707-2E1848EC292E}"/>
              </a:ext>
            </a:extLst>
          </p:cNvPr>
          <p:cNvSpPr txBox="1">
            <a:spLocks/>
          </p:cNvSpPr>
          <p:nvPr/>
        </p:nvSpPr>
        <p:spPr>
          <a:xfrm>
            <a:off x="3616387" y="3206493"/>
            <a:ext cx="8190916" cy="8687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marL="342900" indent="-342900">
              <a:buFont typeface="Arial"/>
              <a:buChar char="•"/>
            </a:pPr>
            <a:r>
              <a:rPr lang="en-US" sz="2200">
                <a:latin typeface="Abadi"/>
              </a:rPr>
              <a:t>We also looked at the VIFs to see if any of the predictors are highly correlated.</a:t>
            </a:r>
            <a:endParaRPr lang="en-US"/>
          </a:p>
        </p:txBody>
      </p:sp>
      <p:sp>
        <p:nvSpPr>
          <p:cNvPr id="19" name="Title 59">
            <a:extLst>
              <a:ext uri="{FF2B5EF4-FFF2-40B4-BE49-F238E27FC236}">
                <a16:creationId xmlns:a16="http://schemas.microsoft.com/office/drawing/2014/main" id="{12543C42-1E4D-C2CD-6822-B265A6F22D35}"/>
              </a:ext>
            </a:extLst>
          </p:cNvPr>
          <p:cNvSpPr txBox="1">
            <a:spLocks/>
          </p:cNvSpPr>
          <p:nvPr/>
        </p:nvSpPr>
        <p:spPr>
          <a:xfrm>
            <a:off x="3611970" y="4438947"/>
            <a:ext cx="8135699" cy="80245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marL="342900" indent="-342900">
              <a:buFont typeface="Arial"/>
              <a:buChar char="•"/>
            </a:pPr>
            <a:r>
              <a:rPr lang="en-US" sz="2200">
                <a:latin typeface="Abadi"/>
              </a:rPr>
              <a:t>We then ran an automatic variable selection procedure using forward selection method.</a:t>
            </a:r>
            <a:endParaRPr lang="en-US" sz="2200"/>
          </a:p>
        </p:txBody>
      </p:sp>
      <p:sp>
        <p:nvSpPr>
          <p:cNvPr id="21" name="Title 59">
            <a:extLst>
              <a:ext uri="{FF2B5EF4-FFF2-40B4-BE49-F238E27FC236}">
                <a16:creationId xmlns:a16="http://schemas.microsoft.com/office/drawing/2014/main" id="{BB461D06-BF67-2437-3D83-42F8F9975EDE}"/>
              </a:ext>
            </a:extLst>
          </p:cNvPr>
          <p:cNvSpPr txBox="1">
            <a:spLocks/>
          </p:cNvSpPr>
          <p:nvPr/>
        </p:nvSpPr>
        <p:spPr>
          <a:xfrm>
            <a:off x="3615283" y="5723302"/>
            <a:ext cx="8190916" cy="75828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marL="342900" indent="-342900">
              <a:buFont typeface="Arial"/>
              <a:buChar char="•"/>
            </a:pPr>
            <a:r>
              <a:rPr lang="en-US" sz="2200">
                <a:latin typeface="Abadi"/>
              </a:rPr>
              <a:t>Following the above steps, we narrowed on a list of predictors for our final model</a:t>
            </a:r>
            <a:endParaRPr lang="en-US"/>
          </a:p>
        </p:txBody>
      </p:sp>
    </p:spTree>
    <p:extLst>
      <p:ext uri="{BB962C8B-B14F-4D97-AF65-F5344CB8AC3E}">
        <p14:creationId xmlns:p14="http://schemas.microsoft.com/office/powerpoint/2010/main" val="115070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6" grpId="0"/>
      <p:bldP spid="19"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75511" y="4541651"/>
            <a:ext cx="8274252" cy="1382239"/>
          </a:xfrm>
        </p:spPr>
        <p:txBody>
          <a:bodyPr/>
          <a:lstStyle/>
          <a:p>
            <a:r>
              <a:rPr lang="en-US" sz="2200">
                <a:latin typeface="Abadi"/>
                <a:ea typeface="+mj-lt"/>
                <a:cs typeface="+mj-lt"/>
              </a:rPr>
              <a:t>In our case since we have more categorical predictors than continuous, some of the VIFs are very high as expected with categorical predictors with multiple levels</a:t>
            </a:r>
            <a:br>
              <a:rPr lang="en-US" sz="2200">
                <a:latin typeface="Abadi"/>
                <a:ea typeface="+mj-lt"/>
                <a:cs typeface="+mj-lt"/>
              </a:rPr>
            </a:br>
            <a:endParaRPr lang="en-US" sz="2200">
              <a:latin typeface="Abadi"/>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43</a:t>
            </a:fld>
            <a:endParaRPr lang="en-US" altLang="zh-CN"/>
          </a:p>
        </p:txBody>
      </p:sp>
      <p:pic>
        <p:nvPicPr>
          <p:cNvPr id="6" name="Picture 5" descr="A table of numbers and symbols&#10;&#10;Description automatically generated">
            <a:extLst>
              <a:ext uri="{FF2B5EF4-FFF2-40B4-BE49-F238E27FC236}">
                <a16:creationId xmlns:a16="http://schemas.microsoft.com/office/drawing/2014/main" id="{E859D703-3023-FF80-216C-02AB81B57BAC}"/>
              </a:ext>
            </a:extLst>
          </p:cNvPr>
          <p:cNvPicPr>
            <a:picLocks noChangeAspect="1"/>
          </p:cNvPicPr>
          <p:nvPr/>
        </p:nvPicPr>
        <p:blipFill>
          <a:blip r:embed="rId4"/>
          <a:stretch>
            <a:fillRect/>
          </a:stretch>
        </p:blipFill>
        <p:spPr>
          <a:xfrm>
            <a:off x="4149322" y="91277"/>
            <a:ext cx="7271026" cy="4191073"/>
          </a:xfrm>
          <a:prstGeom prst="rect">
            <a:avLst/>
          </a:prstGeom>
        </p:spPr>
      </p:pic>
      <p:sp>
        <p:nvSpPr>
          <p:cNvPr id="3" name="Text Placeholder 8">
            <a:extLst>
              <a:ext uri="{FF2B5EF4-FFF2-40B4-BE49-F238E27FC236}">
                <a16:creationId xmlns:a16="http://schemas.microsoft.com/office/drawing/2014/main" id="{04301E0D-1F9B-9EA2-71F9-C9AE61BF6420}"/>
              </a:ext>
            </a:extLst>
          </p:cNvPr>
          <p:cNvSpPr txBox="1">
            <a:spLocks/>
          </p:cNvSpPr>
          <p:nvPr/>
        </p:nvSpPr>
        <p:spPr>
          <a:xfrm>
            <a:off x="917009" y="1093331"/>
            <a:ext cx="1564921" cy="105472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2" name="Rectangle 1">
            <a:extLst>
              <a:ext uri="{FF2B5EF4-FFF2-40B4-BE49-F238E27FC236}">
                <a16:creationId xmlns:a16="http://schemas.microsoft.com/office/drawing/2014/main" id="{0632944E-78B5-EBE0-EA98-30DB130DC37D}"/>
              </a:ext>
            </a:extLst>
          </p:cNvPr>
          <p:cNvSpPr/>
          <p:nvPr/>
        </p:nvSpPr>
        <p:spPr>
          <a:xfrm>
            <a:off x="4146825" y="872434"/>
            <a:ext cx="4759739" cy="22086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74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75511" y="4541651"/>
            <a:ext cx="8274252" cy="1382239"/>
          </a:xfrm>
        </p:spPr>
        <p:txBody>
          <a:bodyPr/>
          <a:lstStyle/>
          <a:p>
            <a:r>
              <a:rPr lang="en-US" sz="2200">
                <a:latin typeface="Abadi"/>
                <a:ea typeface="+mj-lt"/>
                <a:cs typeface="+mj-lt"/>
              </a:rPr>
              <a:t>In our case since we have more categorical predictors than continuous, some of the VIFs are very high as expected with categorical predictors with multiple levels</a:t>
            </a:r>
            <a:br>
              <a:rPr lang="en-US" sz="2200">
                <a:latin typeface="Abadi"/>
                <a:ea typeface="+mj-lt"/>
                <a:cs typeface="+mj-lt"/>
              </a:rPr>
            </a:br>
            <a:endParaRPr lang="en-US" sz="2200">
              <a:latin typeface="Abadi"/>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44</a:t>
            </a:fld>
            <a:endParaRPr lang="en-US" altLang="zh-CN"/>
          </a:p>
        </p:txBody>
      </p:sp>
      <p:pic>
        <p:nvPicPr>
          <p:cNvPr id="6" name="Picture 5" descr="A table of numbers and symbols&#10;&#10;Description automatically generated">
            <a:extLst>
              <a:ext uri="{FF2B5EF4-FFF2-40B4-BE49-F238E27FC236}">
                <a16:creationId xmlns:a16="http://schemas.microsoft.com/office/drawing/2014/main" id="{E859D703-3023-FF80-216C-02AB81B57BAC}"/>
              </a:ext>
            </a:extLst>
          </p:cNvPr>
          <p:cNvPicPr>
            <a:picLocks noChangeAspect="1"/>
          </p:cNvPicPr>
          <p:nvPr/>
        </p:nvPicPr>
        <p:blipFill>
          <a:blip r:embed="rId4"/>
          <a:stretch>
            <a:fillRect/>
          </a:stretch>
        </p:blipFill>
        <p:spPr>
          <a:xfrm>
            <a:off x="4149322" y="91277"/>
            <a:ext cx="7271026" cy="4191073"/>
          </a:xfrm>
          <a:prstGeom prst="rect">
            <a:avLst/>
          </a:prstGeom>
        </p:spPr>
      </p:pic>
      <p:sp>
        <p:nvSpPr>
          <p:cNvPr id="3" name="Text Placeholder 8">
            <a:extLst>
              <a:ext uri="{FF2B5EF4-FFF2-40B4-BE49-F238E27FC236}">
                <a16:creationId xmlns:a16="http://schemas.microsoft.com/office/drawing/2014/main" id="{04301E0D-1F9B-9EA2-71F9-C9AE61BF6420}"/>
              </a:ext>
            </a:extLst>
          </p:cNvPr>
          <p:cNvSpPr txBox="1">
            <a:spLocks/>
          </p:cNvSpPr>
          <p:nvPr/>
        </p:nvSpPr>
        <p:spPr>
          <a:xfrm>
            <a:off x="917009" y="1093331"/>
            <a:ext cx="1564921" cy="105472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2" name="Rectangle 1">
            <a:extLst>
              <a:ext uri="{FF2B5EF4-FFF2-40B4-BE49-F238E27FC236}">
                <a16:creationId xmlns:a16="http://schemas.microsoft.com/office/drawing/2014/main" id="{0632944E-78B5-EBE0-EA98-30DB130DC37D}"/>
              </a:ext>
            </a:extLst>
          </p:cNvPr>
          <p:cNvSpPr/>
          <p:nvPr/>
        </p:nvSpPr>
        <p:spPr>
          <a:xfrm>
            <a:off x="4190999" y="1402521"/>
            <a:ext cx="4759739" cy="22086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5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675511" y="4541651"/>
            <a:ext cx="8274252" cy="1382239"/>
          </a:xfrm>
        </p:spPr>
        <p:txBody>
          <a:bodyPr/>
          <a:lstStyle/>
          <a:p>
            <a:r>
              <a:rPr lang="en-US" sz="2200">
                <a:latin typeface="Abadi"/>
                <a:ea typeface="+mj-lt"/>
                <a:cs typeface="+mj-lt"/>
              </a:rPr>
              <a:t>In our case since we have more categorical predictors than continuous, some of the VIFs are very high as expected with categorical predictors with multiple levels</a:t>
            </a:r>
            <a:br>
              <a:rPr lang="en-US" sz="2200">
                <a:latin typeface="Abadi"/>
                <a:ea typeface="+mj-lt"/>
                <a:cs typeface="+mj-lt"/>
              </a:rPr>
            </a:br>
            <a:endParaRPr lang="en-US" sz="2200">
              <a:latin typeface="Abadi"/>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dirty="0" smtClean="0"/>
              <a:pPr/>
              <a:t>45</a:t>
            </a:fld>
            <a:endParaRPr lang="en-US" altLang="zh-CN"/>
          </a:p>
        </p:txBody>
      </p:sp>
      <p:pic>
        <p:nvPicPr>
          <p:cNvPr id="6" name="Picture 5" descr="A table of numbers and symbols&#10;&#10;Description automatically generated">
            <a:extLst>
              <a:ext uri="{FF2B5EF4-FFF2-40B4-BE49-F238E27FC236}">
                <a16:creationId xmlns:a16="http://schemas.microsoft.com/office/drawing/2014/main" id="{E859D703-3023-FF80-216C-02AB81B57BAC}"/>
              </a:ext>
            </a:extLst>
          </p:cNvPr>
          <p:cNvPicPr>
            <a:picLocks noChangeAspect="1"/>
          </p:cNvPicPr>
          <p:nvPr/>
        </p:nvPicPr>
        <p:blipFill>
          <a:blip r:embed="rId4"/>
          <a:stretch>
            <a:fillRect/>
          </a:stretch>
        </p:blipFill>
        <p:spPr>
          <a:xfrm>
            <a:off x="4149322" y="91277"/>
            <a:ext cx="7271026" cy="4191073"/>
          </a:xfrm>
          <a:prstGeom prst="rect">
            <a:avLst/>
          </a:prstGeom>
        </p:spPr>
      </p:pic>
      <p:sp>
        <p:nvSpPr>
          <p:cNvPr id="3" name="Text Placeholder 8">
            <a:extLst>
              <a:ext uri="{FF2B5EF4-FFF2-40B4-BE49-F238E27FC236}">
                <a16:creationId xmlns:a16="http://schemas.microsoft.com/office/drawing/2014/main" id="{04301E0D-1F9B-9EA2-71F9-C9AE61BF6420}"/>
              </a:ext>
            </a:extLst>
          </p:cNvPr>
          <p:cNvSpPr txBox="1">
            <a:spLocks/>
          </p:cNvSpPr>
          <p:nvPr/>
        </p:nvSpPr>
        <p:spPr>
          <a:xfrm>
            <a:off x="917009" y="1093331"/>
            <a:ext cx="1564921" cy="105472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sp>
        <p:nvSpPr>
          <p:cNvPr id="2" name="Rectangle 1">
            <a:extLst>
              <a:ext uri="{FF2B5EF4-FFF2-40B4-BE49-F238E27FC236}">
                <a16:creationId xmlns:a16="http://schemas.microsoft.com/office/drawing/2014/main" id="{0632944E-78B5-EBE0-EA98-30DB130DC37D}"/>
              </a:ext>
            </a:extLst>
          </p:cNvPr>
          <p:cNvSpPr/>
          <p:nvPr/>
        </p:nvSpPr>
        <p:spPr>
          <a:xfrm>
            <a:off x="4202042" y="1038086"/>
            <a:ext cx="4759739" cy="220869"/>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9">
            <a:extLst>
              <a:ext uri="{FF2B5EF4-FFF2-40B4-BE49-F238E27FC236}">
                <a16:creationId xmlns:a16="http://schemas.microsoft.com/office/drawing/2014/main" id="{6894A7FB-905C-2BB8-2876-6B6E50E739D1}"/>
              </a:ext>
            </a:extLst>
          </p:cNvPr>
          <p:cNvSpPr txBox="1">
            <a:spLocks/>
          </p:cNvSpPr>
          <p:nvPr/>
        </p:nvSpPr>
        <p:spPr>
          <a:xfrm>
            <a:off x="3667781" y="5676921"/>
            <a:ext cx="8274252" cy="9073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200">
                <a:latin typeface="Abadi"/>
                <a:ea typeface="+mj-lt"/>
                <a:cs typeface="+mj-lt"/>
              </a:rPr>
              <a:t>Reviewing</a:t>
            </a:r>
            <a:r>
              <a:rPr lang="en-US" sz="2200">
                <a:latin typeface="Abadi"/>
              </a:rPr>
              <a:t> the VIFs we see that Sector, </a:t>
            </a:r>
            <a:r>
              <a:rPr lang="en-US" sz="2200" err="1">
                <a:latin typeface="Abadi"/>
              </a:rPr>
              <a:t>Job.Location</a:t>
            </a:r>
            <a:r>
              <a:rPr lang="en-US" sz="2200">
                <a:latin typeface="Abadi"/>
              </a:rPr>
              <a:t>, </a:t>
            </a:r>
            <a:r>
              <a:rPr lang="en-US" sz="2200">
                <a:latin typeface="Abadi"/>
                <a:ea typeface="+mj-lt"/>
                <a:cs typeface="+mj-lt"/>
              </a:rPr>
              <a:t>Revenue, Size, </a:t>
            </a:r>
            <a:r>
              <a:rPr lang="en-US" sz="2200" err="1">
                <a:latin typeface="Abadi"/>
                <a:ea typeface="+mj-lt"/>
                <a:cs typeface="+mj-lt"/>
              </a:rPr>
              <a:t>Ownership_type</a:t>
            </a:r>
            <a:r>
              <a:rPr lang="en-US" sz="2200">
                <a:latin typeface="Abadi"/>
                <a:ea typeface="+mj-lt"/>
                <a:cs typeface="+mj-lt"/>
              </a:rPr>
              <a:t> and </a:t>
            </a:r>
            <a:r>
              <a:rPr lang="en-US" sz="2200" err="1">
                <a:latin typeface="Abadi"/>
                <a:ea typeface="+mj-lt"/>
                <a:cs typeface="+mj-lt"/>
              </a:rPr>
              <a:t>Job_title</a:t>
            </a:r>
            <a:r>
              <a:rPr lang="en-US" sz="2200">
                <a:latin typeface="Abadi"/>
                <a:ea typeface="+mj-lt"/>
                <a:cs typeface="+mj-lt"/>
              </a:rPr>
              <a:t> all have very high VIFs</a:t>
            </a:r>
            <a:endParaRPr lang="en-US" sz="2200">
              <a:latin typeface="Abadi"/>
            </a:endParaRPr>
          </a:p>
        </p:txBody>
      </p:sp>
    </p:spTree>
    <p:extLst>
      <p:ext uri="{BB962C8B-B14F-4D97-AF65-F5344CB8AC3E}">
        <p14:creationId xmlns:p14="http://schemas.microsoft.com/office/powerpoint/2010/main" val="2155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828260" y="4589536"/>
            <a:ext cx="11099997" cy="2031254"/>
          </a:xfrm>
        </p:spPr>
        <p:txBody>
          <a:bodyPr vert="horz" lIns="91440" tIns="45720" rIns="91440" bIns="45720" rtlCol="0" anchor="t">
            <a:noAutofit/>
          </a:bodyPr>
          <a:lstStyle/>
          <a:p>
            <a:endParaRPr lang="en-US"/>
          </a:p>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46</a:t>
            </a:fld>
            <a:endParaRPr lang="en-US" altLang="zh-CN" noProof="0"/>
          </a:p>
        </p:txBody>
      </p:sp>
      <p:sp>
        <p:nvSpPr>
          <p:cNvPr id="3" name="Text Placeholder 8">
            <a:extLst>
              <a:ext uri="{FF2B5EF4-FFF2-40B4-BE49-F238E27FC236}">
                <a16:creationId xmlns:a16="http://schemas.microsoft.com/office/drawing/2014/main" id="{812869A8-D00C-F96D-BA6E-683906114A6F}"/>
              </a:ext>
            </a:extLst>
          </p:cNvPr>
          <p:cNvSpPr txBox="1">
            <a:spLocks/>
          </p:cNvSpPr>
          <p:nvPr/>
        </p:nvSpPr>
        <p:spPr>
          <a:xfrm>
            <a:off x="1257424" y="2249479"/>
            <a:ext cx="1529752" cy="105472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pic>
        <p:nvPicPr>
          <p:cNvPr id="2" name="Picture 1" descr="A screenshot of a computer&#10;&#10;Description automatically generated">
            <a:extLst>
              <a:ext uri="{FF2B5EF4-FFF2-40B4-BE49-F238E27FC236}">
                <a16:creationId xmlns:a16="http://schemas.microsoft.com/office/drawing/2014/main" id="{9E7024AB-2BF1-C2B1-F634-31E8F633E340}"/>
              </a:ext>
            </a:extLst>
          </p:cNvPr>
          <p:cNvPicPr>
            <a:picLocks noChangeAspect="1"/>
          </p:cNvPicPr>
          <p:nvPr/>
        </p:nvPicPr>
        <p:blipFill>
          <a:blip r:embed="rId3"/>
          <a:stretch>
            <a:fillRect/>
          </a:stretch>
        </p:blipFill>
        <p:spPr>
          <a:xfrm>
            <a:off x="4542183" y="110449"/>
            <a:ext cx="2743200" cy="409710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DC10679-25A7-8608-1018-F7031B5E34E9}"/>
              </a:ext>
            </a:extLst>
          </p:cNvPr>
          <p:cNvPicPr>
            <a:picLocks noChangeAspect="1"/>
          </p:cNvPicPr>
          <p:nvPr/>
        </p:nvPicPr>
        <p:blipFill>
          <a:blip r:embed="rId4"/>
          <a:stretch>
            <a:fillRect/>
          </a:stretch>
        </p:blipFill>
        <p:spPr>
          <a:xfrm>
            <a:off x="7280237" y="112645"/>
            <a:ext cx="2358134" cy="4092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5FED88-716E-34C8-D6B2-FC9EA1484F28}"/>
              </a:ext>
            </a:extLst>
          </p:cNvPr>
          <p:cNvPicPr>
            <a:picLocks noChangeAspect="1"/>
          </p:cNvPicPr>
          <p:nvPr/>
        </p:nvPicPr>
        <p:blipFill>
          <a:blip r:embed="rId5"/>
          <a:stretch>
            <a:fillRect/>
          </a:stretch>
        </p:blipFill>
        <p:spPr>
          <a:xfrm>
            <a:off x="9644270" y="112589"/>
            <a:ext cx="2555462" cy="3314255"/>
          </a:xfrm>
          <a:prstGeom prst="rect">
            <a:avLst/>
          </a:prstGeom>
        </p:spPr>
      </p:pic>
      <p:sp>
        <p:nvSpPr>
          <p:cNvPr id="7" name="Title 6">
            <a:extLst>
              <a:ext uri="{FF2B5EF4-FFF2-40B4-BE49-F238E27FC236}">
                <a16:creationId xmlns:a16="http://schemas.microsoft.com/office/drawing/2014/main" id="{8947CB14-1122-682F-ED33-B338D5CF4FFA}"/>
              </a:ext>
            </a:extLst>
          </p:cNvPr>
          <p:cNvSpPr>
            <a:spLocks noGrp="1"/>
          </p:cNvSpPr>
          <p:nvPr>
            <p:ph type="title"/>
          </p:nvPr>
        </p:nvSpPr>
        <p:spPr/>
        <p:txBody>
          <a:bodyPr/>
          <a:lstStyle/>
          <a:p>
            <a:endParaRPr lang="en-US"/>
          </a:p>
        </p:txBody>
      </p:sp>
      <p:sp>
        <p:nvSpPr>
          <p:cNvPr id="12" name="Rectangle 11">
            <a:extLst>
              <a:ext uri="{FF2B5EF4-FFF2-40B4-BE49-F238E27FC236}">
                <a16:creationId xmlns:a16="http://schemas.microsoft.com/office/drawing/2014/main" id="{7F3C8694-B15D-6077-9D70-582320E0EB60}"/>
              </a:ext>
            </a:extLst>
          </p:cNvPr>
          <p:cNvSpPr/>
          <p:nvPr/>
        </p:nvSpPr>
        <p:spPr>
          <a:xfrm>
            <a:off x="4539320" y="163660"/>
            <a:ext cx="2736067" cy="4087081"/>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6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828260" y="4589536"/>
            <a:ext cx="11099997" cy="2031254"/>
          </a:xfrm>
        </p:spPr>
        <p:txBody>
          <a:bodyPr vert="horz" lIns="91440" tIns="45720" rIns="91440" bIns="45720" rtlCol="0" anchor="t">
            <a:noAutofit/>
          </a:bodyPr>
          <a:lstStyle/>
          <a:p>
            <a:endParaRPr lang="en-US"/>
          </a:p>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47</a:t>
            </a:fld>
            <a:endParaRPr lang="en-US" altLang="zh-CN" noProof="0"/>
          </a:p>
        </p:txBody>
      </p:sp>
      <p:sp>
        <p:nvSpPr>
          <p:cNvPr id="3" name="Text Placeholder 8">
            <a:extLst>
              <a:ext uri="{FF2B5EF4-FFF2-40B4-BE49-F238E27FC236}">
                <a16:creationId xmlns:a16="http://schemas.microsoft.com/office/drawing/2014/main" id="{812869A8-D00C-F96D-BA6E-683906114A6F}"/>
              </a:ext>
            </a:extLst>
          </p:cNvPr>
          <p:cNvSpPr txBox="1">
            <a:spLocks/>
          </p:cNvSpPr>
          <p:nvPr/>
        </p:nvSpPr>
        <p:spPr>
          <a:xfrm>
            <a:off x="1257424" y="2249479"/>
            <a:ext cx="1529752" cy="105472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pic>
        <p:nvPicPr>
          <p:cNvPr id="2" name="Picture 1" descr="A screenshot of a computer&#10;&#10;Description automatically generated">
            <a:extLst>
              <a:ext uri="{FF2B5EF4-FFF2-40B4-BE49-F238E27FC236}">
                <a16:creationId xmlns:a16="http://schemas.microsoft.com/office/drawing/2014/main" id="{9E7024AB-2BF1-C2B1-F634-31E8F633E340}"/>
              </a:ext>
            </a:extLst>
          </p:cNvPr>
          <p:cNvPicPr>
            <a:picLocks noChangeAspect="1"/>
          </p:cNvPicPr>
          <p:nvPr/>
        </p:nvPicPr>
        <p:blipFill>
          <a:blip r:embed="rId3"/>
          <a:stretch>
            <a:fillRect/>
          </a:stretch>
        </p:blipFill>
        <p:spPr>
          <a:xfrm>
            <a:off x="4542183" y="110449"/>
            <a:ext cx="2743200" cy="409710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DC10679-25A7-8608-1018-F7031B5E34E9}"/>
              </a:ext>
            </a:extLst>
          </p:cNvPr>
          <p:cNvPicPr>
            <a:picLocks noChangeAspect="1"/>
          </p:cNvPicPr>
          <p:nvPr/>
        </p:nvPicPr>
        <p:blipFill>
          <a:blip r:embed="rId4"/>
          <a:stretch>
            <a:fillRect/>
          </a:stretch>
        </p:blipFill>
        <p:spPr>
          <a:xfrm>
            <a:off x="7280237" y="112645"/>
            <a:ext cx="2358134" cy="4092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5FED88-716E-34C8-D6B2-FC9EA1484F28}"/>
              </a:ext>
            </a:extLst>
          </p:cNvPr>
          <p:cNvPicPr>
            <a:picLocks noChangeAspect="1"/>
          </p:cNvPicPr>
          <p:nvPr/>
        </p:nvPicPr>
        <p:blipFill>
          <a:blip r:embed="rId5"/>
          <a:stretch>
            <a:fillRect/>
          </a:stretch>
        </p:blipFill>
        <p:spPr>
          <a:xfrm>
            <a:off x="9644270" y="112589"/>
            <a:ext cx="2555462" cy="3314255"/>
          </a:xfrm>
          <a:prstGeom prst="rect">
            <a:avLst/>
          </a:prstGeom>
        </p:spPr>
      </p:pic>
      <p:sp>
        <p:nvSpPr>
          <p:cNvPr id="7" name="Rectangle 6">
            <a:extLst>
              <a:ext uri="{FF2B5EF4-FFF2-40B4-BE49-F238E27FC236}">
                <a16:creationId xmlns:a16="http://schemas.microsoft.com/office/drawing/2014/main" id="{33AB0306-E7C9-E2E2-315B-2102AACD35B1}"/>
              </a:ext>
            </a:extLst>
          </p:cNvPr>
          <p:cNvSpPr/>
          <p:nvPr/>
        </p:nvSpPr>
        <p:spPr>
          <a:xfrm>
            <a:off x="7287519" y="675824"/>
            <a:ext cx="2355064" cy="330634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7FBAA19A-B089-03BB-BA76-DAFE08F752C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2301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828260" y="4589536"/>
            <a:ext cx="11099997" cy="2031254"/>
          </a:xfrm>
        </p:spPr>
        <p:txBody>
          <a:bodyPr vert="horz" lIns="91440" tIns="45720" rIns="91440" bIns="45720" rtlCol="0" anchor="t">
            <a:noAutofit/>
          </a:bodyPr>
          <a:lstStyle/>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48</a:t>
            </a:fld>
            <a:endParaRPr lang="en-US" altLang="zh-CN" noProof="0"/>
          </a:p>
        </p:txBody>
      </p:sp>
      <p:sp>
        <p:nvSpPr>
          <p:cNvPr id="3" name="Text Placeholder 8">
            <a:extLst>
              <a:ext uri="{FF2B5EF4-FFF2-40B4-BE49-F238E27FC236}">
                <a16:creationId xmlns:a16="http://schemas.microsoft.com/office/drawing/2014/main" id="{812869A8-D00C-F96D-BA6E-683906114A6F}"/>
              </a:ext>
            </a:extLst>
          </p:cNvPr>
          <p:cNvSpPr txBox="1">
            <a:spLocks/>
          </p:cNvSpPr>
          <p:nvPr/>
        </p:nvSpPr>
        <p:spPr>
          <a:xfrm>
            <a:off x="1257424" y="2249479"/>
            <a:ext cx="1529752" cy="105472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pic>
        <p:nvPicPr>
          <p:cNvPr id="2" name="Picture 1" descr="A screenshot of a computer&#10;&#10;Description automatically generated">
            <a:extLst>
              <a:ext uri="{FF2B5EF4-FFF2-40B4-BE49-F238E27FC236}">
                <a16:creationId xmlns:a16="http://schemas.microsoft.com/office/drawing/2014/main" id="{9E7024AB-2BF1-C2B1-F634-31E8F633E340}"/>
              </a:ext>
            </a:extLst>
          </p:cNvPr>
          <p:cNvPicPr>
            <a:picLocks noChangeAspect="1"/>
          </p:cNvPicPr>
          <p:nvPr/>
        </p:nvPicPr>
        <p:blipFill>
          <a:blip r:embed="rId3"/>
          <a:stretch>
            <a:fillRect/>
          </a:stretch>
        </p:blipFill>
        <p:spPr>
          <a:xfrm>
            <a:off x="4542183" y="110449"/>
            <a:ext cx="2743200" cy="409710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DC10679-25A7-8608-1018-F7031B5E34E9}"/>
              </a:ext>
            </a:extLst>
          </p:cNvPr>
          <p:cNvPicPr>
            <a:picLocks noChangeAspect="1"/>
          </p:cNvPicPr>
          <p:nvPr/>
        </p:nvPicPr>
        <p:blipFill>
          <a:blip r:embed="rId4"/>
          <a:stretch>
            <a:fillRect/>
          </a:stretch>
        </p:blipFill>
        <p:spPr>
          <a:xfrm>
            <a:off x="7280237" y="112645"/>
            <a:ext cx="2358134" cy="4092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5FED88-716E-34C8-D6B2-FC9EA1484F28}"/>
              </a:ext>
            </a:extLst>
          </p:cNvPr>
          <p:cNvPicPr>
            <a:picLocks noChangeAspect="1"/>
          </p:cNvPicPr>
          <p:nvPr/>
        </p:nvPicPr>
        <p:blipFill>
          <a:blip r:embed="rId5"/>
          <a:stretch>
            <a:fillRect/>
          </a:stretch>
        </p:blipFill>
        <p:spPr>
          <a:xfrm>
            <a:off x="9644270" y="112589"/>
            <a:ext cx="2555462" cy="3314255"/>
          </a:xfrm>
          <a:prstGeom prst="rect">
            <a:avLst/>
          </a:prstGeom>
        </p:spPr>
      </p:pic>
      <p:sp>
        <p:nvSpPr>
          <p:cNvPr id="7" name="Rectangle 6">
            <a:extLst>
              <a:ext uri="{FF2B5EF4-FFF2-40B4-BE49-F238E27FC236}">
                <a16:creationId xmlns:a16="http://schemas.microsoft.com/office/drawing/2014/main" id="{71894ADF-C10F-94C7-1857-7B3FF43067A3}"/>
              </a:ext>
            </a:extLst>
          </p:cNvPr>
          <p:cNvSpPr/>
          <p:nvPr/>
        </p:nvSpPr>
        <p:spPr>
          <a:xfrm>
            <a:off x="9629730" y="63725"/>
            <a:ext cx="2567427" cy="2712983"/>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A62AA486-E0DA-0C49-E2DF-72F90166D8B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66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10014" y="3756491"/>
            <a:ext cx="11418298" cy="3053617"/>
          </a:xfrm>
        </p:spPr>
        <p:txBody>
          <a:bodyPr/>
          <a:lstStyle/>
          <a:p>
            <a:r>
              <a:rPr lang="en-US" sz="2200"/>
              <a:t>As you can see from the above results, we have a lot of categorical predictors with multiple levels and p-value at (alpha &lt; 0.05) suggests</a:t>
            </a:r>
            <a:r>
              <a:rPr lang="en-US" sz="2200">
                <a:ea typeface="+mn-lt"/>
                <a:cs typeface="+mn-lt"/>
              </a:rPr>
              <a:t> that the following predictors are statistically significant </a:t>
            </a:r>
            <a:br>
              <a:rPr lang="en-US" sz="2200">
                <a:ea typeface="+mn-lt"/>
                <a:cs typeface="+mn-lt"/>
              </a:rPr>
            </a:br>
            <a:r>
              <a:rPr lang="en-US" sz="2200">
                <a:ea typeface="+mn-lt"/>
                <a:cs typeface="+mn-lt"/>
              </a:rPr>
              <a:t>   </a:t>
            </a:r>
            <a:r>
              <a:rPr lang="en-US" sz="2200" err="1">
                <a:ea typeface="+mn-lt"/>
                <a:cs typeface="+mn-lt"/>
              </a:rPr>
              <a:t>Ownership_type</a:t>
            </a:r>
            <a:r>
              <a:rPr lang="en-US" sz="2200">
                <a:ea typeface="+mn-lt"/>
                <a:cs typeface="+mn-lt"/>
              </a:rPr>
              <a:t>, </a:t>
            </a:r>
            <a:br>
              <a:rPr lang="en-US" sz="2200">
                <a:ea typeface="+mn-lt"/>
                <a:cs typeface="+mn-lt"/>
              </a:rPr>
            </a:br>
            <a:r>
              <a:rPr lang="en-US" sz="2200">
                <a:ea typeface="+mn-lt"/>
                <a:cs typeface="+mn-lt"/>
              </a:rPr>
              <a:t>   Revenue, Hourly, </a:t>
            </a:r>
            <a:br>
              <a:rPr lang="en-US" sz="2200">
                <a:ea typeface="+mn-lt"/>
                <a:cs typeface="+mn-lt"/>
              </a:rPr>
            </a:br>
            <a:r>
              <a:rPr lang="en-US" sz="2200">
                <a:ea typeface="+mn-lt"/>
                <a:cs typeface="+mn-lt"/>
              </a:rPr>
              <a:t>   </a:t>
            </a:r>
            <a:r>
              <a:rPr lang="en-US" sz="2200" err="1">
                <a:ea typeface="+mn-lt"/>
                <a:cs typeface="+mn-lt"/>
              </a:rPr>
              <a:t>Job.Location</a:t>
            </a:r>
            <a:r>
              <a:rPr lang="en-US" sz="2200">
                <a:ea typeface="+mn-lt"/>
                <a:cs typeface="+mn-lt"/>
              </a:rPr>
              <a:t>, Python, </a:t>
            </a:r>
            <a:br>
              <a:rPr lang="en-US" sz="2200">
                <a:ea typeface="+mn-lt"/>
                <a:cs typeface="+mn-lt"/>
              </a:rPr>
            </a:br>
            <a:r>
              <a:rPr lang="en-US" sz="2200">
                <a:ea typeface="+mn-lt"/>
                <a:cs typeface="+mn-lt"/>
              </a:rPr>
              <a:t>   </a:t>
            </a:r>
            <a:r>
              <a:rPr lang="en-US" sz="2200" err="1">
                <a:ea typeface="+mn-lt"/>
                <a:cs typeface="+mn-lt"/>
              </a:rPr>
              <a:t>sas</a:t>
            </a:r>
            <a:r>
              <a:rPr lang="en-US" sz="2200">
                <a:ea typeface="+mn-lt"/>
                <a:cs typeface="+mn-lt"/>
              </a:rPr>
              <a:t>, mongo, </a:t>
            </a:r>
            <a:r>
              <a:rPr lang="en-US" sz="2200" err="1">
                <a:ea typeface="+mn-lt"/>
                <a:cs typeface="+mn-lt"/>
              </a:rPr>
              <a:t>Job_title</a:t>
            </a:r>
            <a:endParaRPr lang="en-US" sz="2200">
              <a:ea typeface="+mn-lt"/>
              <a:cs typeface="+mn-lt"/>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828260" y="4589536"/>
            <a:ext cx="11099997" cy="2031254"/>
          </a:xfrm>
        </p:spPr>
        <p:txBody>
          <a:bodyPr vert="horz" lIns="91440" tIns="45720" rIns="91440" bIns="45720" rtlCol="0" anchor="t">
            <a:noAutofit/>
          </a:bodyPr>
          <a:lstStyle/>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49</a:t>
            </a:fld>
            <a:endParaRPr lang="en-US" altLang="zh-CN" noProof="0"/>
          </a:p>
        </p:txBody>
      </p:sp>
      <p:sp>
        <p:nvSpPr>
          <p:cNvPr id="3" name="Text Placeholder 8">
            <a:extLst>
              <a:ext uri="{FF2B5EF4-FFF2-40B4-BE49-F238E27FC236}">
                <a16:creationId xmlns:a16="http://schemas.microsoft.com/office/drawing/2014/main" id="{812869A8-D00C-F96D-BA6E-683906114A6F}"/>
              </a:ext>
            </a:extLst>
          </p:cNvPr>
          <p:cNvSpPr txBox="1">
            <a:spLocks/>
          </p:cNvSpPr>
          <p:nvPr/>
        </p:nvSpPr>
        <p:spPr>
          <a:xfrm>
            <a:off x="1257424" y="2249479"/>
            <a:ext cx="1529752" cy="105472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Summary of p-value, confidence intervals and VIFs</a:t>
            </a:r>
            <a:endParaRPr lang="en-US" sz="1400">
              <a:latin typeface="Abadi"/>
            </a:endParaRPr>
          </a:p>
        </p:txBody>
      </p:sp>
      <p:pic>
        <p:nvPicPr>
          <p:cNvPr id="2" name="Picture 1" descr="A screenshot of a computer&#10;&#10;Description automatically generated">
            <a:extLst>
              <a:ext uri="{FF2B5EF4-FFF2-40B4-BE49-F238E27FC236}">
                <a16:creationId xmlns:a16="http://schemas.microsoft.com/office/drawing/2014/main" id="{9E7024AB-2BF1-C2B1-F634-31E8F633E340}"/>
              </a:ext>
            </a:extLst>
          </p:cNvPr>
          <p:cNvPicPr>
            <a:picLocks noChangeAspect="1"/>
          </p:cNvPicPr>
          <p:nvPr/>
        </p:nvPicPr>
        <p:blipFill>
          <a:blip r:embed="rId3"/>
          <a:stretch>
            <a:fillRect/>
          </a:stretch>
        </p:blipFill>
        <p:spPr>
          <a:xfrm>
            <a:off x="4542183" y="110449"/>
            <a:ext cx="2743200" cy="409710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DC10679-25A7-8608-1018-F7031B5E34E9}"/>
              </a:ext>
            </a:extLst>
          </p:cNvPr>
          <p:cNvPicPr>
            <a:picLocks noChangeAspect="1"/>
          </p:cNvPicPr>
          <p:nvPr/>
        </p:nvPicPr>
        <p:blipFill>
          <a:blip r:embed="rId4"/>
          <a:stretch>
            <a:fillRect/>
          </a:stretch>
        </p:blipFill>
        <p:spPr>
          <a:xfrm>
            <a:off x="7280237" y="112645"/>
            <a:ext cx="2358134" cy="4092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15FED88-716E-34C8-D6B2-FC9EA1484F28}"/>
              </a:ext>
            </a:extLst>
          </p:cNvPr>
          <p:cNvPicPr>
            <a:picLocks noChangeAspect="1"/>
          </p:cNvPicPr>
          <p:nvPr/>
        </p:nvPicPr>
        <p:blipFill>
          <a:blip r:embed="rId5"/>
          <a:stretch>
            <a:fillRect/>
          </a:stretch>
        </p:blipFill>
        <p:spPr>
          <a:xfrm>
            <a:off x="9644270" y="112589"/>
            <a:ext cx="2555462" cy="3314255"/>
          </a:xfrm>
          <a:prstGeom prst="rect">
            <a:avLst/>
          </a:prstGeom>
        </p:spPr>
      </p:pic>
      <p:sp>
        <p:nvSpPr>
          <p:cNvPr id="7" name="Rectangle 6">
            <a:extLst>
              <a:ext uri="{FF2B5EF4-FFF2-40B4-BE49-F238E27FC236}">
                <a16:creationId xmlns:a16="http://schemas.microsoft.com/office/drawing/2014/main" id="{71894ADF-C10F-94C7-1857-7B3FF43067A3}"/>
              </a:ext>
            </a:extLst>
          </p:cNvPr>
          <p:cNvSpPr/>
          <p:nvPr/>
        </p:nvSpPr>
        <p:spPr>
          <a:xfrm>
            <a:off x="9679697" y="3011791"/>
            <a:ext cx="2498723" cy="414491"/>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36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latin typeface="Abadi"/>
              </a:rPr>
              <a:t>Introduction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vert="horz" lIns="91440" tIns="45720" rIns="91440" bIns="45720" rtlCol="0" anchor="t">
            <a:noAutofit/>
          </a:bodyPr>
          <a:lstStyle/>
          <a:p>
            <a:r>
              <a:rPr lang="en-US" altLang="zh-CN"/>
              <a:t>Dataset Description</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vert="horz" lIns="91440" tIns="45720" rIns="91440" bIns="45720" rtlCol="0" anchor="t">
            <a:noAutofit/>
          </a:bodyPr>
          <a:lstStyle/>
          <a:p>
            <a:r>
              <a:rPr lang="en-US" altLang="zh-CN">
                <a:cs typeface="Posterama"/>
              </a:rPr>
              <a:t>Dataset and data processing summary </a:t>
            </a:r>
            <a:endParaRPr lang="en-US" altLang="zh-CN"/>
          </a:p>
          <a:p>
            <a:endParaRPr lang="zh-CN" altLang="en-US"/>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vert="horz" lIns="91440" tIns="45720" rIns="91440" bIns="45720" rtlCol="0" anchor="t">
            <a:noAutofit/>
          </a:bodyPr>
          <a:lstStyle/>
          <a:p>
            <a:r>
              <a:rPr lang="en-US" altLang="zh-CN"/>
              <a:t>EDA</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vert="horz" lIns="91440" tIns="45720" rIns="91440" bIns="45720" rtlCol="0" anchor="t">
            <a:noAutofit/>
          </a:bodyPr>
          <a:lstStyle/>
          <a:p>
            <a:r>
              <a:rPr lang="en-US" altLang="zh-CN">
                <a:cs typeface="Posterama"/>
              </a:rPr>
              <a:t>Assumptions! Assumptions! Assumptions! </a:t>
            </a:r>
            <a:endParaRPr lang="en-US"/>
          </a:p>
          <a:p>
            <a:endParaRPr lang="zh-CN" altLang="en-US"/>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vert="horz" lIns="91440" tIns="45720" rIns="91440" bIns="45720" rtlCol="0" anchor="t">
            <a:noAutofit/>
          </a:bodyPr>
          <a:lstStyle/>
          <a:p>
            <a:r>
              <a:rPr lang="en-US" altLang="zh-CN"/>
              <a:t>Objective 1</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50378" y="5007731"/>
            <a:ext cx="1691687" cy="811178"/>
          </a:xfrm>
        </p:spPr>
        <p:txBody>
          <a:bodyPr vert="horz" lIns="91440" tIns="45720" rIns="91440" bIns="45720" rtlCol="0" anchor="t">
            <a:noAutofit/>
          </a:bodyPr>
          <a:lstStyle/>
          <a:p>
            <a:r>
              <a:rPr lang="en-US" altLang="zh-CN">
                <a:cs typeface="Posterama"/>
              </a:rPr>
              <a:t>Highly interpretable models </a:t>
            </a:r>
            <a:endParaRPr lang="en-US" altLang="zh-CN"/>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vert="horz" lIns="91440" tIns="45720" rIns="91440" bIns="45720" rtlCol="0" anchor="t">
            <a:noAutofit/>
          </a:bodyPr>
          <a:lstStyle/>
          <a:p>
            <a:r>
              <a:rPr lang="en-US" altLang="zh-CN"/>
              <a:t>Objective 2</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vert="horz" lIns="91440" tIns="45720" rIns="91440" bIns="45720" rtlCol="0" anchor="t">
            <a:noAutofit/>
          </a:bodyPr>
          <a:lstStyle/>
          <a:p>
            <a:r>
              <a:rPr lang="en-US">
                <a:cs typeface="Posterama"/>
              </a:rPr>
              <a:t>Comparison of multiple models for the best prediction</a:t>
            </a:r>
            <a:endParaRPr lang="en-US"/>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vert="horz" lIns="91440" tIns="45720" rIns="91440" bIns="45720" rtlCol="0" anchor="t">
            <a:noAutofit/>
          </a:bodyPr>
          <a:lstStyle/>
          <a:p>
            <a:r>
              <a:rPr lang="en-US" altLang="zh-CN"/>
              <a:t>Conclusion</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vert="horz" lIns="91440" tIns="45720" rIns="91440" bIns="45720" rtlCol="0" anchor="t">
            <a:noAutofit/>
          </a:bodyPr>
          <a:lstStyle/>
          <a:p>
            <a:r>
              <a:rPr lang="en-US" altLang="zh-CN">
                <a:cs typeface="Posterama"/>
              </a:rPr>
              <a:t>Summary and Improvements </a:t>
            </a:r>
            <a:endParaRPr lang="en-US"/>
          </a:p>
          <a:p>
            <a:endParaRPr lang="zh-CN" altLang="en-US"/>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5</a:t>
            </a:fld>
            <a:endParaRPr lang="en-US" altLang="zh-CN"/>
          </a:p>
        </p:txBody>
      </p:sp>
      <p:sp>
        <p:nvSpPr>
          <p:cNvPr id="9" name="Hexagon 8">
            <a:extLst>
              <a:ext uri="{FF2B5EF4-FFF2-40B4-BE49-F238E27FC236}">
                <a16:creationId xmlns:a16="http://schemas.microsoft.com/office/drawing/2014/main" id="{86EF28A8-43D8-B7BC-AEAF-DB61271DA36D}"/>
              </a:ext>
            </a:extLst>
          </p:cNvPr>
          <p:cNvSpPr/>
          <p:nvPr/>
        </p:nvSpPr>
        <p:spPr>
          <a:xfrm rot="5400000">
            <a:off x="7104417" y="2025826"/>
            <a:ext cx="2185357" cy="2041584"/>
          </a:xfrm>
          <a:prstGeom prst="hexagon">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17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049694" y="89238"/>
            <a:ext cx="6947940" cy="1536673"/>
          </a:xfrm>
        </p:spPr>
        <p:txBody>
          <a:bodyPr/>
          <a:lstStyle/>
          <a:p>
            <a:r>
              <a:rPr lang="en-US" sz="2000" b="0">
                <a:solidFill>
                  <a:srgbClr val="333333"/>
                </a:solidFill>
                <a:latin typeface="Abadi"/>
                <a:ea typeface="+mn-lt"/>
                <a:cs typeface="+mn-lt"/>
              </a:rPr>
              <a:t>The reference for the interpretation of the coefficients:</a:t>
            </a:r>
            <a:br>
              <a:rPr lang="en-US" sz="2000" b="0">
                <a:latin typeface="Abadi"/>
                <a:ea typeface="+mn-lt"/>
                <a:cs typeface="Arial"/>
              </a:rPr>
            </a:br>
            <a:br>
              <a:rPr lang="en-US" sz="2000" b="0">
                <a:latin typeface="Abadi"/>
                <a:ea typeface="+mn-lt"/>
                <a:cs typeface="Arial"/>
              </a:rPr>
            </a:br>
            <a:br>
              <a:rPr lang="en-US" sz="2000" b="0">
                <a:latin typeface="Abadi"/>
                <a:ea typeface="+mn-lt"/>
                <a:cs typeface="Arial"/>
              </a:rPr>
            </a:br>
            <a:br>
              <a:rPr lang="en-US" sz="2000" b="0">
                <a:latin typeface="Abadi"/>
                <a:ea typeface="+mn-lt"/>
                <a:cs typeface="+mn-lt"/>
              </a:rPr>
            </a:br>
            <a:endParaRPr lang="en-US" sz="2000" b="0">
              <a:latin typeface="Abadi"/>
              <a:ea typeface="+mn-lt"/>
              <a:cs typeface="+mn-lt"/>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vert="horz" lIns="91440" tIns="45720" rIns="91440" bIns="45720" rtlCol="0" anchor="t">
            <a:noAutofit/>
          </a:bodyPr>
          <a:lstStyle/>
          <a:p>
            <a:endParaRPr lang="en-US"/>
          </a:p>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50</a:t>
            </a:fld>
            <a:endParaRPr lang="en-US" altLang="zh-CN" noProof="0"/>
          </a:p>
        </p:txBody>
      </p:sp>
      <p:sp>
        <p:nvSpPr>
          <p:cNvPr id="3" name="Text Placeholder 17">
            <a:extLst>
              <a:ext uri="{FF2B5EF4-FFF2-40B4-BE49-F238E27FC236}">
                <a16:creationId xmlns:a16="http://schemas.microsoft.com/office/drawing/2014/main" id="{E0E57B43-0F92-B216-F874-53DCEE106FE0}"/>
              </a:ext>
            </a:extLst>
          </p:cNvPr>
          <p:cNvSpPr txBox="1">
            <a:spLocks/>
          </p:cNvSpPr>
          <p:nvPr/>
        </p:nvSpPr>
        <p:spPr>
          <a:xfrm>
            <a:off x="1248035" y="2275987"/>
            <a:ext cx="1856844" cy="110575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Regression coefficient interpretation</a:t>
            </a:r>
          </a:p>
        </p:txBody>
      </p:sp>
      <p:sp>
        <p:nvSpPr>
          <p:cNvPr id="4" name="Title 5">
            <a:extLst>
              <a:ext uri="{FF2B5EF4-FFF2-40B4-BE49-F238E27FC236}">
                <a16:creationId xmlns:a16="http://schemas.microsoft.com/office/drawing/2014/main" id="{BCFC93DA-1893-BA53-D70D-F702EC668275}"/>
              </a:ext>
            </a:extLst>
          </p:cNvPr>
          <p:cNvSpPr txBox="1">
            <a:spLocks/>
          </p:cNvSpPr>
          <p:nvPr/>
        </p:nvSpPr>
        <p:spPr>
          <a:xfrm>
            <a:off x="5049694" y="663669"/>
            <a:ext cx="6947940" cy="64486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pPr marL="342900" indent="-342900">
              <a:buFont typeface="Arial"/>
              <a:buChar char="•"/>
            </a:pPr>
            <a:r>
              <a:rPr lang="en-US" sz="2000" b="0">
                <a:solidFill>
                  <a:schemeClr val="tx1"/>
                </a:solidFill>
                <a:latin typeface="Abadi"/>
                <a:ea typeface="+mn-lt"/>
                <a:cs typeface="Arial"/>
              </a:rPr>
              <a:t>Full-time Job </a:t>
            </a:r>
            <a:endParaRPr lang="en-US" sz="2000">
              <a:solidFill>
                <a:schemeClr val="tx1"/>
              </a:solidFill>
              <a:latin typeface="Abadi"/>
            </a:endParaRPr>
          </a:p>
          <a:p>
            <a:pPr marL="342900" indent="-342900">
              <a:buFont typeface="Arial"/>
              <a:buChar char="•"/>
            </a:pPr>
            <a:r>
              <a:rPr lang="en-US" sz="2000" b="0">
                <a:solidFill>
                  <a:schemeClr val="tx1"/>
                </a:solidFill>
                <a:latin typeface="Abadi"/>
                <a:ea typeface="+mn-lt"/>
                <a:cs typeface="Arial"/>
              </a:rPr>
              <a:t>Job title : analyst</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Job Location : Alabama</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ea typeface="+mn-lt"/>
                <a:cs typeface="+mn-lt"/>
              </a:rPr>
              <a:t>Organization : College/university</a:t>
            </a:r>
          </a:p>
          <a:p>
            <a:pPr marL="342900" indent="-342900">
              <a:buFont typeface="Arial"/>
              <a:buChar char="•"/>
            </a:pPr>
            <a:r>
              <a:rPr lang="en-US" sz="2000" b="0">
                <a:solidFill>
                  <a:schemeClr val="tx1"/>
                </a:solidFill>
                <a:latin typeface="Abadi"/>
                <a:ea typeface="+mn-lt"/>
                <a:cs typeface="Arial"/>
              </a:rPr>
              <a:t>Revenue : </a:t>
            </a:r>
            <a:r>
              <a:rPr lang="en-US" sz="2000" b="0">
                <a:solidFill>
                  <a:schemeClr val="tx1"/>
                </a:solidFill>
                <a:ea typeface="+mn-lt"/>
                <a:cs typeface="+mn-lt"/>
              </a:rPr>
              <a:t>unknown </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Sector : </a:t>
            </a:r>
            <a:r>
              <a:rPr lang="en-US" sz="2000" b="0">
                <a:solidFill>
                  <a:schemeClr val="tx1"/>
                </a:solidFill>
                <a:ea typeface="+mn-lt"/>
                <a:cs typeface="+mn-lt"/>
              </a:rPr>
              <a:t>no specified </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Rating : no rating</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History/age of the organization : no age</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Degree : Masters </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Experience : Junior</a:t>
            </a:r>
            <a:endParaRPr lang="en-US" sz="2000">
              <a:solidFill>
                <a:schemeClr val="tx1"/>
              </a:solidFill>
              <a:latin typeface="Abadi"/>
              <a:ea typeface="+mn-lt"/>
              <a:cs typeface="Arial"/>
            </a:endParaRPr>
          </a:p>
          <a:p>
            <a:pPr marL="342900" indent="-342900">
              <a:buFont typeface="Arial"/>
              <a:buChar char="•"/>
            </a:pPr>
            <a:r>
              <a:rPr lang="en-US" sz="2000" b="0">
                <a:solidFill>
                  <a:schemeClr val="tx1"/>
                </a:solidFill>
                <a:latin typeface="Abadi"/>
                <a:ea typeface="+mn-lt"/>
                <a:cs typeface="Arial"/>
              </a:rPr>
              <a:t>Visualization : bi</a:t>
            </a:r>
            <a:endParaRPr lang="en-US" sz="2000">
              <a:solidFill>
                <a:schemeClr val="tx1"/>
              </a:solidFill>
              <a:latin typeface="Abadi"/>
              <a:ea typeface="+mn-lt"/>
              <a:cs typeface="Arial"/>
            </a:endParaRPr>
          </a:p>
          <a:p>
            <a:pPr marL="342900" indent="-342900">
              <a:buFont typeface="Arial"/>
              <a:buChar char="•"/>
            </a:pPr>
            <a:r>
              <a:rPr lang="en-US" sz="2000" b="0">
                <a:latin typeface="Abadi"/>
                <a:ea typeface="+mn-lt"/>
                <a:cs typeface="Arial"/>
              </a:rPr>
              <a:t>Size : 1-50</a:t>
            </a:r>
          </a:p>
          <a:p>
            <a:pPr marL="342900" indent="-342900">
              <a:buFont typeface="Arial"/>
              <a:buChar char="•"/>
            </a:pPr>
            <a:r>
              <a:rPr lang="en-US" sz="2000" b="0" err="1">
                <a:latin typeface="Abadi"/>
                <a:ea typeface="+mn-lt"/>
                <a:cs typeface="Arial"/>
              </a:rPr>
              <a:t>Data_framework</a:t>
            </a:r>
            <a:r>
              <a:rPr lang="en-US" sz="2000" b="0">
                <a:latin typeface="Abadi"/>
                <a:ea typeface="+mn-lt"/>
                <a:cs typeface="Arial"/>
              </a:rPr>
              <a:t> : both</a:t>
            </a:r>
          </a:p>
          <a:p>
            <a:pPr marL="342900" indent="-342900">
              <a:buFont typeface="Arial"/>
              <a:buChar char="•"/>
            </a:pPr>
            <a:r>
              <a:rPr lang="en-US" sz="2000" b="0">
                <a:latin typeface="Abadi"/>
                <a:ea typeface="+mn-lt"/>
                <a:cs typeface="Arial"/>
              </a:rPr>
              <a:t>ML Skills : None</a:t>
            </a:r>
          </a:p>
          <a:p>
            <a:pPr marL="342900" indent="-342900">
              <a:buFont typeface="Arial"/>
              <a:buChar char="•"/>
            </a:pPr>
            <a:r>
              <a:rPr lang="en-US" sz="2000" b="0">
                <a:latin typeface="Abadi"/>
                <a:ea typeface="+mn-lt"/>
                <a:cs typeface="Arial"/>
              </a:rPr>
              <a:t>All other skills are none</a:t>
            </a:r>
            <a:br>
              <a:rPr lang="en-US" sz="2000" b="0">
                <a:latin typeface="Abadi"/>
                <a:ea typeface="+mn-lt"/>
                <a:cs typeface="Arial"/>
              </a:rPr>
            </a:br>
            <a:br>
              <a:rPr lang="en-US" sz="2000" b="0">
                <a:latin typeface="Abadi"/>
                <a:ea typeface="+mn-lt"/>
                <a:cs typeface="Arial"/>
              </a:rPr>
            </a:br>
            <a:br>
              <a:rPr lang="en-US" sz="2000" b="0">
                <a:latin typeface="Abadi"/>
                <a:ea typeface="+mn-lt"/>
                <a:cs typeface="Arial"/>
              </a:rPr>
            </a:br>
            <a:br>
              <a:rPr lang="en-US" sz="2000" b="0">
                <a:latin typeface="Abadi"/>
                <a:ea typeface="+mn-lt"/>
                <a:cs typeface="+mn-lt"/>
              </a:rPr>
            </a:br>
            <a:endParaRPr lang="en-US" sz="2000" b="0">
              <a:latin typeface="Abadi"/>
              <a:ea typeface="+mn-lt"/>
              <a:cs typeface="+mn-lt"/>
            </a:endParaRPr>
          </a:p>
        </p:txBody>
      </p:sp>
    </p:spTree>
    <p:extLst>
      <p:ext uri="{BB962C8B-B14F-4D97-AF65-F5344CB8AC3E}">
        <p14:creationId xmlns:p14="http://schemas.microsoft.com/office/powerpoint/2010/main" val="31777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3244341" y="89238"/>
            <a:ext cx="8753293" cy="1374690"/>
          </a:xfrm>
        </p:spPr>
        <p:txBody>
          <a:bodyPr/>
          <a:lstStyle/>
          <a:p>
            <a:r>
              <a:rPr lang="en-US" sz="2000" b="0">
                <a:solidFill>
                  <a:srgbClr val="333333"/>
                </a:solidFill>
                <a:latin typeface="Abadi"/>
                <a:ea typeface="+mn-lt"/>
                <a:cs typeface="+mn-lt"/>
              </a:rPr>
              <a:t>The reference for the interpretation of the coefficients: a full-time junior analyst job from a college/ university organization in Alabama.</a:t>
            </a:r>
            <a:r>
              <a:rPr lang="en-US" sz="1100" b="0">
                <a:solidFill>
                  <a:srgbClr val="333333"/>
                </a:solidFill>
                <a:latin typeface="Abadi"/>
                <a:ea typeface="+mn-lt"/>
                <a:cs typeface="+mn-lt"/>
              </a:rPr>
              <a:t> </a:t>
            </a:r>
            <a:br>
              <a:rPr lang="en-US" sz="1100" b="0">
                <a:latin typeface="Abadi"/>
                <a:ea typeface="+mn-lt"/>
                <a:cs typeface="+mn-lt"/>
              </a:rPr>
            </a:br>
            <a:br>
              <a:rPr lang="en-US" sz="1100" b="0">
                <a:latin typeface="Abadi"/>
                <a:ea typeface="+mn-lt"/>
                <a:cs typeface="+mn-lt"/>
              </a:rPr>
            </a:br>
            <a:endParaRPr lang="en-US" sz="2000" b="0">
              <a:latin typeface="Abadi"/>
              <a:ea typeface="+mn-lt"/>
              <a:cs typeface="+mn-lt"/>
            </a:endParaRPr>
          </a:p>
          <a:p>
            <a:endParaRPr lang="en-US" sz="2000" b="0">
              <a:solidFill>
                <a:srgbClr val="333333"/>
              </a:solidFill>
              <a:latin typeface="Abadi"/>
              <a:ea typeface="+mn-lt"/>
              <a:cs typeface="+mn-lt"/>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vert="horz" lIns="91440" tIns="45720" rIns="91440" bIns="45720" rtlCol="0" anchor="t">
            <a:noAutofit/>
          </a:bodyPr>
          <a:lstStyle/>
          <a:p>
            <a:endParaRPr lang="en-US"/>
          </a:p>
          <a:p>
            <a:endParaRPr lang="en-US"/>
          </a:p>
          <a:p>
            <a:endParaRPr lang="en-US"/>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51</a:t>
            </a:fld>
            <a:endParaRPr lang="en-US" altLang="zh-CN" noProof="0"/>
          </a:p>
        </p:txBody>
      </p:sp>
      <p:sp>
        <p:nvSpPr>
          <p:cNvPr id="3" name="Text Placeholder 17">
            <a:extLst>
              <a:ext uri="{FF2B5EF4-FFF2-40B4-BE49-F238E27FC236}">
                <a16:creationId xmlns:a16="http://schemas.microsoft.com/office/drawing/2014/main" id="{E0E57B43-0F92-B216-F874-53DCEE106FE0}"/>
              </a:ext>
            </a:extLst>
          </p:cNvPr>
          <p:cNvSpPr txBox="1">
            <a:spLocks/>
          </p:cNvSpPr>
          <p:nvPr/>
        </p:nvSpPr>
        <p:spPr>
          <a:xfrm>
            <a:off x="1248035" y="2275987"/>
            <a:ext cx="1880290" cy="110575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Regression coefficient interpretation</a:t>
            </a:r>
          </a:p>
        </p:txBody>
      </p:sp>
      <p:sp>
        <p:nvSpPr>
          <p:cNvPr id="8" name="Title 5">
            <a:extLst>
              <a:ext uri="{FF2B5EF4-FFF2-40B4-BE49-F238E27FC236}">
                <a16:creationId xmlns:a16="http://schemas.microsoft.com/office/drawing/2014/main" id="{7DC8F7D9-C702-F4A1-9375-65FFC86FC642}"/>
              </a:ext>
            </a:extLst>
          </p:cNvPr>
          <p:cNvSpPr txBox="1">
            <a:spLocks/>
          </p:cNvSpPr>
          <p:nvPr/>
        </p:nvSpPr>
        <p:spPr>
          <a:xfrm>
            <a:off x="3244341" y="898130"/>
            <a:ext cx="8753293" cy="248038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2000" b="0">
                <a:solidFill>
                  <a:srgbClr val="333333"/>
                </a:solidFill>
                <a:latin typeface="Abadi"/>
                <a:ea typeface="+mn-lt"/>
                <a:cs typeface="+mn-lt"/>
              </a:rPr>
              <a:t>Regression Coefficient for Job Location - there is overwhelming evidence to suggest that some locations are associated with the positive change in the median salary. For example, holding all the other variables constant for someone in  California, the median salary would have a 63% increase (p-value. &lt;0.0001). A 95% confidence interval for this increase is from 35%-99% in the median salary.</a:t>
            </a:r>
            <a:br>
              <a:rPr lang="en-US" sz="2000" b="0">
                <a:latin typeface="Abadi"/>
                <a:ea typeface="+mn-lt"/>
                <a:cs typeface="+mn-lt"/>
              </a:rPr>
            </a:br>
            <a:endParaRPr lang="en-US" sz="2000">
              <a:latin typeface="Abadi"/>
            </a:endParaRPr>
          </a:p>
          <a:p>
            <a:endParaRPr lang="en-US" sz="2000" b="0">
              <a:solidFill>
                <a:srgbClr val="333333"/>
              </a:solidFill>
              <a:latin typeface="Abadi"/>
              <a:ea typeface="+mn-lt"/>
              <a:cs typeface="+mn-lt"/>
            </a:endParaRPr>
          </a:p>
        </p:txBody>
      </p:sp>
      <p:sp>
        <p:nvSpPr>
          <p:cNvPr id="12" name="Title 5">
            <a:extLst>
              <a:ext uri="{FF2B5EF4-FFF2-40B4-BE49-F238E27FC236}">
                <a16:creationId xmlns:a16="http://schemas.microsoft.com/office/drawing/2014/main" id="{72FC3473-6B99-5A64-07B9-74898A741BF1}"/>
              </a:ext>
            </a:extLst>
          </p:cNvPr>
          <p:cNvSpPr txBox="1">
            <a:spLocks/>
          </p:cNvSpPr>
          <p:nvPr/>
        </p:nvSpPr>
        <p:spPr>
          <a:xfrm>
            <a:off x="3244340" y="3061036"/>
            <a:ext cx="8753293" cy="15366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2000" b="0">
                <a:solidFill>
                  <a:srgbClr val="333333"/>
                </a:solidFill>
                <a:latin typeface="Abadi"/>
                <a:ea typeface="+mn-lt"/>
                <a:cs typeface="+mn-lt"/>
              </a:rPr>
              <a:t>Similarly, there is evidence that knowing Python is an advantage. Holding all the other variables constant for someone who has knowledge </a:t>
            </a:r>
            <a:endParaRPr lang="en-US" sz="2000">
              <a:solidFill>
                <a:srgbClr val="0F253E"/>
              </a:solidFill>
              <a:latin typeface="Abadi"/>
              <a:ea typeface="+mn-lt"/>
              <a:cs typeface="+mn-lt"/>
            </a:endParaRPr>
          </a:p>
          <a:p>
            <a:r>
              <a:rPr lang="en-US" sz="2000" b="0">
                <a:solidFill>
                  <a:srgbClr val="333333"/>
                </a:solidFill>
                <a:latin typeface="Abadi"/>
                <a:ea typeface="+mn-lt"/>
                <a:cs typeface="+mn-lt"/>
              </a:rPr>
              <a:t> of Python is associated with 8% increase in the median salary (p-value = 0.001). A 95% confidence interval of this increase is from 3% to 14%.</a:t>
            </a:r>
            <a:endParaRPr lang="en-US" sz="2000" b="0">
              <a:latin typeface="Abadi"/>
              <a:ea typeface="+mn-lt"/>
              <a:cs typeface="+mn-lt"/>
            </a:endParaRPr>
          </a:p>
          <a:p>
            <a:endParaRPr lang="en-US" sz="2000" b="0">
              <a:solidFill>
                <a:srgbClr val="333333"/>
              </a:solidFill>
              <a:latin typeface="Abadi"/>
              <a:ea typeface="+mn-lt"/>
              <a:cs typeface="+mn-lt"/>
            </a:endParaRPr>
          </a:p>
        </p:txBody>
      </p:sp>
      <p:sp>
        <p:nvSpPr>
          <p:cNvPr id="13" name="Title 5">
            <a:extLst>
              <a:ext uri="{FF2B5EF4-FFF2-40B4-BE49-F238E27FC236}">
                <a16:creationId xmlns:a16="http://schemas.microsoft.com/office/drawing/2014/main" id="{C8218237-7A5B-7956-6B29-BBE308ECE324}"/>
              </a:ext>
            </a:extLst>
          </p:cNvPr>
          <p:cNvSpPr txBox="1">
            <a:spLocks/>
          </p:cNvSpPr>
          <p:nvPr/>
        </p:nvSpPr>
        <p:spPr>
          <a:xfrm>
            <a:off x="3244339" y="4444357"/>
            <a:ext cx="8753293" cy="235728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sz="2000" b="0">
                <a:solidFill>
                  <a:srgbClr val="333333"/>
                </a:solidFill>
                <a:latin typeface="Abadi"/>
                <a:ea typeface="+mn-lt"/>
                <a:cs typeface="+mn-lt"/>
              </a:rPr>
              <a:t>Also, as we all want to know if getting a master's degree in data science is a good investment. There is strong evidence to suggest that the data scientist job title is associated with the higher pay than an analyst job. Holding all other variables constant, for Job title of Data Scientist estimated median salary (p-value &lt;0.0001) is 52% higher than median salary of an analyst Job title.  A 95% confidence interval for this increase is from 41% to 63%.</a:t>
            </a:r>
            <a:endParaRPr lang="en-US" sz="2000" b="0">
              <a:solidFill>
                <a:srgbClr val="0F253E"/>
              </a:solidFill>
              <a:latin typeface="Abadi"/>
              <a:ea typeface="+mn-lt"/>
              <a:cs typeface="+mn-lt"/>
            </a:endParaRPr>
          </a:p>
          <a:p>
            <a:endParaRPr lang="en-US" sz="2000" b="0">
              <a:solidFill>
                <a:srgbClr val="333333"/>
              </a:solidFill>
              <a:latin typeface="Abadi"/>
              <a:ea typeface="+mn-lt"/>
              <a:cs typeface="+mn-lt"/>
            </a:endParaRPr>
          </a:p>
        </p:txBody>
      </p:sp>
    </p:spTree>
    <p:extLst>
      <p:ext uri="{BB962C8B-B14F-4D97-AF65-F5344CB8AC3E}">
        <p14:creationId xmlns:p14="http://schemas.microsoft.com/office/powerpoint/2010/main" val="3039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26823" y="4022608"/>
            <a:ext cx="7622940" cy="918412"/>
          </a:xfrm>
        </p:spPr>
        <p:txBody>
          <a:bodyPr/>
          <a:lstStyle/>
          <a:p>
            <a:r>
              <a:rPr lang="en-US" sz="2200">
                <a:latin typeface="Abadi"/>
                <a:ea typeface="+mj-lt"/>
                <a:cs typeface="+mj-lt"/>
              </a:rPr>
              <a:t>Automatic variable selection using forward selection method</a:t>
            </a:r>
            <a:endParaRPr lang="en-US" sz="2200">
              <a:ea typeface="+mj-lt"/>
              <a:cs typeface="+mj-lt"/>
            </a:endParaRP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dirty="0" smtClean="0"/>
              <a:pPr/>
              <a:t>52</a:t>
            </a:fld>
            <a:endParaRPr lang="en-US" altLang="zh-CN"/>
          </a:p>
        </p:txBody>
      </p:sp>
      <p:pic>
        <p:nvPicPr>
          <p:cNvPr id="3" name="Picture 2" descr="A white screen with black text&#10;&#10;Description automatically generated">
            <a:extLst>
              <a:ext uri="{FF2B5EF4-FFF2-40B4-BE49-F238E27FC236}">
                <a16:creationId xmlns:a16="http://schemas.microsoft.com/office/drawing/2014/main" id="{A8848024-68B2-0542-110C-242AB11D6ABF}"/>
              </a:ext>
            </a:extLst>
          </p:cNvPr>
          <p:cNvPicPr>
            <a:picLocks noChangeAspect="1"/>
          </p:cNvPicPr>
          <p:nvPr/>
        </p:nvPicPr>
        <p:blipFill>
          <a:blip r:embed="rId4"/>
          <a:stretch>
            <a:fillRect/>
          </a:stretch>
        </p:blipFill>
        <p:spPr>
          <a:xfrm>
            <a:off x="5229129" y="65055"/>
            <a:ext cx="6807607" cy="3583361"/>
          </a:xfrm>
          <a:prstGeom prst="rect">
            <a:avLst/>
          </a:prstGeom>
        </p:spPr>
      </p:pic>
      <p:pic>
        <p:nvPicPr>
          <p:cNvPr id="7" name="Picture 6" descr="A white screen with black text&#10;&#10;Description automatically generated">
            <a:extLst>
              <a:ext uri="{FF2B5EF4-FFF2-40B4-BE49-F238E27FC236}">
                <a16:creationId xmlns:a16="http://schemas.microsoft.com/office/drawing/2014/main" id="{5D7B9263-CD92-A2F4-09D2-27A7085B0F52}"/>
              </a:ext>
            </a:extLst>
          </p:cNvPr>
          <p:cNvPicPr>
            <a:picLocks noChangeAspect="1"/>
          </p:cNvPicPr>
          <p:nvPr/>
        </p:nvPicPr>
        <p:blipFill>
          <a:blip r:embed="rId4"/>
          <a:stretch>
            <a:fillRect/>
          </a:stretch>
        </p:blipFill>
        <p:spPr>
          <a:xfrm>
            <a:off x="4321355" y="118064"/>
            <a:ext cx="7238302" cy="3583361"/>
          </a:xfrm>
          <a:prstGeom prst="rect">
            <a:avLst/>
          </a:prstGeom>
        </p:spPr>
      </p:pic>
      <p:sp>
        <p:nvSpPr>
          <p:cNvPr id="4" name="Text Placeholder 21">
            <a:extLst>
              <a:ext uri="{FF2B5EF4-FFF2-40B4-BE49-F238E27FC236}">
                <a16:creationId xmlns:a16="http://schemas.microsoft.com/office/drawing/2014/main" id="{2B035FE0-7570-889D-2AE9-7C16A5EA7632}"/>
              </a:ext>
            </a:extLst>
          </p:cNvPr>
          <p:cNvSpPr txBox="1">
            <a:spLocks/>
          </p:cNvSpPr>
          <p:nvPr/>
        </p:nvSpPr>
        <p:spPr>
          <a:xfrm>
            <a:off x="729477" y="1059838"/>
            <a:ext cx="1678668" cy="11071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2999"/>
              </a:lnSpc>
              <a:buNone/>
            </a:pPr>
            <a:r>
              <a:rPr lang="en-US" sz="1400">
                <a:solidFill>
                  <a:srgbClr val="000000"/>
                </a:solidFill>
                <a:latin typeface="Abadi"/>
                <a:cs typeface="Helvetica"/>
              </a:rPr>
              <a:t>Feature Selection, variables included/excluded   how/why</a:t>
            </a:r>
            <a:endParaRPr lang="en-US">
              <a:latin typeface="Abadi"/>
            </a:endParaRPr>
          </a:p>
        </p:txBody>
      </p:sp>
      <p:sp>
        <p:nvSpPr>
          <p:cNvPr id="6" name="Title 59">
            <a:extLst>
              <a:ext uri="{FF2B5EF4-FFF2-40B4-BE49-F238E27FC236}">
                <a16:creationId xmlns:a16="http://schemas.microsoft.com/office/drawing/2014/main" id="{4822AAFE-061C-18FE-DF83-E899297B8E22}"/>
              </a:ext>
            </a:extLst>
          </p:cNvPr>
          <p:cNvSpPr txBox="1">
            <a:spLocks/>
          </p:cNvSpPr>
          <p:nvPr/>
        </p:nvSpPr>
        <p:spPr>
          <a:xfrm>
            <a:off x="4330134" y="5014313"/>
            <a:ext cx="7611898" cy="165280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200">
                <a:latin typeface="Abadi"/>
                <a:ea typeface="+mj-lt"/>
                <a:cs typeface="+mj-lt"/>
              </a:rPr>
              <a:t>   Size, Sector</a:t>
            </a:r>
            <a:br>
              <a:rPr lang="en-US" sz="2200">
                <a:latin typeface="Abadi"/>
                <a:ea typeface="+mj-lt"/>
                <a:cs typeface="+mj-lt"/>
              </a:rPr>
            </a:br>
            <a:r>
              <a:rPr lang="en-US" sz="2200">
                <a:latin typeface="Abadi"/>
                <a:ea typeface="+mj-lt"/>
                <a:cs typeface="+mj-lt"/>
              </a:rPr>
              <a:t>   Revenue, Hourly</a:t>
            </a:r>
            <a:br>
              <a:rPr lang="en-US" sz="2200">
                <a:latin typeface="Abadi"/>
                <a:ea typeface="+mj-lt"/>
                <a:cs typeface="+mj-lt"/>
              </a:rPr>
            </a:br>
            <a:r>
              <a:rPr lang="en-US" sz="2200">
                <a:latin typeface="Abadi"/>
                <a:ea typeface="+mj-lt"/>
                <a:cs typeface="+mj-lt"/>
              </a:rPr>
              <a:t>   </a:t>
            </a:r>
            <a:r>
              <a:rPr lang="en-US" sz="2200" err="1">
                <a:latin typeface="Abadi"/>
                <a:ea typeface="+mj-lt"/>
                <a:cs typeface="+mj-lt"/>
              </a:rPr>
              <a:t>Job.Location</a:t>
            </a:r>
            <a:r>
              <a:rPr lang="en-US" sz="2200">
                <a:latin typeface="Abadi"/>
                <a:ea typeface="+mj-lt"/>
                <a:cs typeface="+mj-lt"/>
              </a:rPr>
              <a:t>, Python</a:t>
            </a:r>
            <a:br>
              <a:rPr lang="en-US" sz="2200">
                <a:latin typeface="Abadi"/>
                <a:ea typeface="+mj-lt"/>
                <a:cs typeface="+mj-lt"/>
              </a:rPr>
            </a:br>
            <a:r>
              <a:rPr lang="en-US" sz="2200">
                <a:latin typeface="Abadi"/>
                <a:ea typeface="+mj-lt"/>
                <a:cs typeface="+mj-lt"/>
              </a:rPr>
              <a:t>   </a:t>
            </a:r>
            <a:r>
              <a:rPr lang="en-US" sz="2200" err="1">
                <a:latin typeface="Abadi"/>
                <a:ea typeface="+mj-lt"/>
                <a:cs typeface="+mj-lt"/>
              </a:rPr>
              <a:t>Job_title</a:t>
            </a:r>
            <a:r>
              <a:rPr lang="en-US" sz="2200">
                <a:latin typeface="Abadi"/>
                <a:ea typeface="+mj-lt"/>
                <a:cs typeface="+mj-lt"/>
              </a:rPr>
              <a:t>, Experience</a:t>
            </a:r>
            <a:endParaRPr lang="en-US" sz="2200">
              <a:ea typeface="+mj-lt"/>
              <a:cs typeface="+mj-lt"/>
            </a:endParaRPr>
          </a:p>
        </p:txBody>
      </p:sp>
    </p:spTree>
    <p:extLst>
      <p:ext uri="{BB962C8B-B14F-4D97-AF65-F5344CB8AC3E}">
        <p14:creationId xmlns:p14="http://schemas.microsoft.com/office/powerpoint/2010/main" val="31436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924054" y="180984"/>
            <a:ext cx="6725711" cy="1133333"/>
          </a:xfrm>
        </p:spPr>
        <p:txBody>
          <a:bodyPr/>
          <a:lstStyle/>
          <a:p>
            <a:r>
              <a:rPr lang="en-US" sz="2200">
                <a:ea typeface="+mn-lt"/>
                <a:cs typeface="+mn-lt"/>
              </a:rPr>
              <a:t>Combining the review of MLR, Forward selection and EDA, we chose the following predictors for further analysis and prediction modeling</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dirty="0" smtClean="0"/>
              <a:pPr/>
              <a:t>53</a:t>
            </a:fld>
            <a:endParaRPr lang="en-US" altLang="zh-CN" noProof="0"/>
          </a:p>
        </p:txBody>
      </p:sp>
      <p:sp>
        <p:nvSpPr>
          <p:cNvPr id="3" name="Text Placeholder 21">
            <a:extLst>
              <a:ext uri="{FF2B5EF4-FFF2-40B4-BE49-F238E27FC236}">
                <a16:creationId xmlns:a16="http://schemas.microsoft.com/office/drawing/2014/main" id="{A3C498C5-782D-3144-5C4B-DE261381A139}"/>
              </a:ext>
            </a:extLst>
          </p:cNvPr>
          <p:cNvSpPr txBox="1">
            <a:spLocks/>
          </p:cNvSpPr>
          <p:nvPr/>
        </p:nvSpPr>
        <p:spPr>
          <a:xfrm>
            <a:off x="1248521" y="2285665"/>
            <a:ext cx="1913128" cy="1107124"/>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2999"/>
              </a:lnSpc>
            </a:pPr>
            <a:r>
              <a:rPr lang="en-US" sz="1400">
                <a:solidFill>
                  <a:srgbClr val="000000"/>
                </a:solidFill>
                <a:latin typeface="Abadi"/>
                <a:cs typeface="Helvetica"/>
              </a:rPr>
              <a:t> The Final Model</a:t>
            </a:r>
            <a:endParaRPr lang="en-US">
              <a:latin typeface="Abadi"/>
            </a:endParaRPr>
          </a:p>
        </p:txBody>
      </p:sp>
      <p:sp>
        <p:nvSpPr>
          <p:cNvPr id="7" name="Hexagon 6">
            <a:extLst>
              <a:ext uri="{FF2B5EF4-FFF2-40B4-BE49-F238E27FC236}">
                <a16:creationId xmlns:a16="http://schemas.microsoft.com/office/drawing/2014/main" id="{41339441-46B8-AEE1-C9F8-971009BAEA93}"/>
              </a:ext>
            </a:extLst>
          </p:cNvPr>
          <p:cNvSpPr/>
          <p:nvPr/>
        </p:nvSpPr>
        <p:spPr>
          <a:xfrm rot="5400000">
            <a:off x="4547682" y="1707313"/>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924F85F5-E24B-07D4-9ED7-4C0C0D107F48}"/>
              </a:ext>
            </a:extLst>
          </p:cNvPr>
          <p:cNvSpPr/>
          <p:nvPr/>
        </p:nvSpPr>
        <p:spPr>
          <a:xfrm rot="5400000">
            <a:off x="9166574" y="1707313"/>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53AB91F5-67A2-6F71-0E92-5D67BC02DF61}"/>
              </a:ext>
            </a:extLst>
          </p:cNvPr>
          <p:cNvSpPr/>
          <p:nvPr/>
        </p:nvSpPr>
        <p:spPr>
          <a:xfrm rot="5400000">
            <a:off x="6821959" y="1707313"/>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90D907C-4992-66F1-F526-F7082FF3D5DA}"/>
              </a:ext>
            </a:extLst>
          </p:cNvPr>
          <p:cNvSpPr/>
          <p:nvPr/>
        </p:nvSpPr>
        <p:spPr>
          <a:xfrm rot="5400000">
            <a:off x="4512513" y="4087098"/>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24DFB1F3-88E8-98FE-0B53-CF0621DB7247}"/>
              </a:ext>
            </a:extLst>
          </p:cNvPr>
          <p:cNvSpPr/>
          <p:nvPr/>
        </p:nvSpPr>
        <p:spPr>
          <a:xfrm rot="5400000">
            <a:off x="5602759" y="289134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5BEB1C74-5414-7807-A31E-CEF061DB4AB0}"/>
              </a:ext>
            </a:extLst>
          </p:cNvPr>
          <p:cNvSpPr/>
          <p:nvPr/>
        </p:nvSpPr>
        <p:spPr>
          <a:xfrm rot="5400000">
            <a:off x="9166574" y="4028482"/>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C805929-DF56-0D47-14C6-59CADC336443}"/>
              </a:ext>
            </a:extLst>
          </p:cNvPr>
          <p:cNvSpPr/>
          <p:nvPr/>
        </p:nvSpPr>
        <p:spPr>
          <a:xfrm rot="5400000">
            <a:off x="6821959" y="4051928"/>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DD8D62-7827-4200-2284-9E72C94E474B}"/>
              </a:ext>
            </a:extLst>
          </p:cNvPr>
          <p:cNvSpPr txBox="1"/>
          <p:nvPr/>
        </p:nvSpPr>
        <p:spPr>
          <a:xfrm>
            <a:off x="4788876" y="2420815"/>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000000"/>
                </a:solidFill>
                <a:latin typeface="Posterama"/>
                <a:ea typeface="微软雅黑"/>
                <a:cs typeface="Posterama"/>
              </a:rPr>
              <a:t>Job_title</a:t>
            </a:r>
            <a:endParaRPr lang="en-US" err="1">
              <a:solidFill>
                <a:srgbClr val="000000"/>
              </a:solidFill>
            </a:endParaRPr>
          </a:p>
        </p:txBody>
      </p:sp>
      <p:sp>
        <p:nvSpPr>
          <p:cNvPr id="24" name="TextBox 23">
            <a:extLst>
              <a:ext uri="{FF2B5EF4-FFF2-40B4-BE49-F238E27FC236}">
                <a16:creationId xmlns:a16="http://schemas.microsoft.com/office/drawing/2014/main" id="{113B3BB2-A908-794C-3A60-8EB4C940EDF8}"/>
              </a:ext>
            </a:extLst>
          </p:cNvPr>
          <p:cNvSpPr txBox="1"/>
          <p:nvPr/>
        </p:nvSpPr>
        <p:spPr>
          <a:xfrm>
            <a:off x="4753706" y="4847491"/>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Posterama"/>
                <a:ea typeface="微软雅黑"/>
                <a:cs typeface="Posterama"/>
              </a:rPr>
              <a:t>Hourly</a:t>
            </a:r>
          </a:p>
        </p:txBody>
      </p:sp>
      <p:sp>
        <p:nvSpPr>
          <p:cNvPr id="25" name="TextBox 24">
            <a:extLst>
              <a:ext uri="{FF2B5EF4-FFF2-40B4-BE49-F238E27FC236}">
                <a16:creationId xmlns:a16="http://schemas.microsoft.com/office/drawing/2014/main" id="{E47A80C2-25DB-84F0-F169-57DC4196632C}"/>
              </a:ext>
            </a:extLst>
          </p:cNvPr>
          <p:cNvSpPr txBox="1"/>
          <p:nvPr/>
        </p:nvSpPr>
        <p:spPr>
          <a:xfrm>
            <a:off x="7063152" y="2420814"/>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000000"/>
                </a:solidFill>
                <a:latin typeface="Posterama"/>
                <a:ea typeface="微软雅黑"/>
                <a:cs typeface="Posterama"/>
              </a:rPr>
              <a:t>Job.Location</a:t>
            </a:r>
            <a:endParaRPr lang="en-US" err="1">
              <a:solidFill>
                <a:srgbClr val="000000"/>
              </a:solidFill>
            </a:endParaRPr>
          </a:p>
        </p:txBody>
      </p:sp>
      <p:sp>
        <p:nvSpPr>
          <p:cNvPr id="27" name="Text Placeholder 26">
            <a:extLst>
              <a:ext uri="{FF2B5EF4-FFF2-40B4-BE49-F238E27FC236}">
                <a16:creationId xmlns:a16="http://schemas.microsoft.com/office/drawing/2014/main" id="{D49AEA4D-73FF-617F-E2BC-1CDA175DD731}"/>
              </a:ext>
            </a:extLst>
          </p:cNvPr>
          <p:cNvSpPr>
            <a:spLocks noGrp="1"/>
          </p:cNvSpPr>
          <p:nvPr>
            <p:ph type="body" sz="quarter" idx="29"/>
          </p:nvPr>
        </p:nvSpPr>
        <p:spPr/>
        <p:txBody>
          <a:bodyPr/>
          <a:lstStyle/>
          <a:p>
            <a:endParaRPr lang="en-US"/>
          </a:p>
        </p:txBody>
      </p:sp>
      <p:sp>
        <p:nvSpPr>
          <p:cNvPr id="28" name="TextBox 27">
            <a:extLst>
              <a:ext uri="{FF2B5EF4-FFF2-40B4-BE49-F238E27FC236}">
                <a16:creationId xmlns:a16="http://schemas.microsoft.com/office/drawing/2014/main" id="{07498538-B114-9DB3-933F-F9C6F8ED7FF3}"/>
              </a:ext>
            </a:extLst>
          </p:cNvPr>
          <p:cNvSpPr txBox="1"/>
          <p:nvPr/>
        </p:nvSpPr>
        <p:spPr>
          <a:xfrm>
            <a:off x="5843952" y="3651737"/>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Posterama"/>
                <a:ea typeface="微软雅黑"/>
                <a:cs typeface="Posterama"/>
              </a:rPr>
              <a:t>mongo</a:t>
            </a:r>
            <a:endParaRPr lang="en-US" err="1">
              <a:solidFill>
                <a:srgbClr val="000000"/>
              </a:solidFill>
            </a:endParaRPr>
          </a:p>
        </p:txBody>
      </p:sp>
      <p:sp>
        <p:nvSpPr>
          <p:cNvPr id="29" name="TextBox 28">
            <a:extLst>
              <a:ext uri="{FF2B5EF4-FFF2-40B4-BE49-F238E27FC236}">
                <a16:creationId xmlns:a16="http://schemas.microsoft.com/office/drawing/2014/main" id="{47899F57-58DA-1A1B-0C1D-62C8C1F280A7}"/>
              </a:ext>
            </a:extLst>
          </p:cNvPr>
          <p:cNvSpPr txBox="1"/>
          <p:nvPr/>
        </p:nvSpPr>
        <p:spPr>
          <a:xfrm>
            <a:off x="7063151" y="4765428"/>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Posterama"/>
                <a:ea typeface="微软雅黑"/>
                <a:cs typeface="Posterama"/>
              </a:rPr>
              <a:t>Python</a:t>
            </a:r>
            <a:endParaRPr lang="en-US" err="1">
              <a:solidFill>
                <a:srgbClr val="000000"/>
              </a:solidFill>
            </a:endParaRPr>
          </a:p>
        </p:txBody>
      </p:sp>
      <p:sp>
        <p:nvSpPr>
          <p:cNvPr id="30" name="TextBox 29">
            <a:extLst>
              <a:ext uri="{FF2B5EF4-FFF2-40B4-BE49-F238E27FC236}">
                <a16:creationId xmlns:a16="http://schemas.microsoft.com/office/drawing/2014/main" id="{42316470-A152-AD4B-4F67-19D79EEEC490}"/>
              </a:ext>
            </a:extLst>
          </p:cNvPr>
          <p:cNvSpPr txBox="1"/>
          <p:nvPr/>
        </p:nvSpPr>
        <p:spPr>
          <a:xfrm>
            <a:off x="9442936" y="2467705"/>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Posterama"/>
                <a:ea typeface="微软雅黑"/>
                <a:cs typeface="Posterama"/>
              </a:rPr>
              <a:t>Experience</a:t>
            </a:r>
            <a:endParaRPr lang="en-US"/>
          </a:p>
        </p:txBody>
      </p:sp>
      <p:sp>
        <p:nvSpPr>
          <p:cNvPr id="31" name="TextBox 30">
            <a:extLst>
              <a:ext uri="{FF2B5EF4-FFF2-40B4-BE49-F238E27FC236}">
                <a16:creationId xmlns:a16="http://schemas.microsoft.com/office/drawing/2014/main" id="{950D72D5-6ABD-FE4D-DA3A-AFF22E72785B}"/>
              </a:ext>
            </a:extLst>
          </p:cNvPr>
          <p:cNvSpPr txBox="1"/>
          <p:nvPr/>
        </p:nvSpPr>
        <p:spPr>
          <a:xfrm>
            <a:off x="9407765" y="4765427"/>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000000"/>
                </a:solidFill>
                <a:latin typeface="Posterama"/>
                <a:ea typeface="微软雅黑"/>
                <a:cs typeface="Posterama"/>
              </a:rPr>
              <a:t>sas</a:t>
            </a:r>
          </a:p>
        </p:txBody>
      </p:sp>
      <p:sp>
        <p:nvSpPr>
          <p:cNvPr id="32" name="Hexagon 31">
            <a:extLst>
              <a:ext uri="{FF2B5EF4-FFF2-40B4-BE49-F238E27FC236}">
                <a16:creationId xmlns:a16="http://schemas.microsoft.com/office/drawing/2014/main" id="{5F4A02DD-ACB7-EAE7-FC7E-1E22A7A57643}"/>
              </a:ext>
            </a:extLst>
          </p:cNvPr>
          <p:cNvSpPr/>
          <p:nvPr/>
        </p:nvSpPr>
        <p:spPr>
          <a:xfrm rot="5400000">
            <a:off x="8058742" y="2891343"/>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3EBF026-9B09-D5FF-AFB9-B82A5C34B37B}"/>
              </a:ext>
            </a:extLst>
          </p:cNvPr>
          <p:cNvSpPr txBox="1"/>
          <p:nvPr/>
        </p:nvSpPr>
        <p:spPr>
          <a:xfrm>
            <a:off x="8299935" y="3651735"/>
            <a:ext cx="15943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latin typeface="Posterama"/>
                <a:ea typeface="微软雅黑"/>
                <a:cs typeface="Posterama"/>
              </a:rPr>
              <a:t>Degree</a:t>
            </a:r>
            <a:endParaRPr lang="en-US"/>
          </a:p>
        </p:txBody>
      </p:sp>
    </p:spTree>
    <p:extLst>
      <p:ext uri="{BB962C8B-B14F-4D97-AF65-F5344CB8AC3E}">
        <p14:creationId xmlns:p14="http://schemas.microsoft.com/office/powerpoint/2010/main" val="165197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8" grpId="0"/>
      <p:bldP spid="29" grpId="0"/>
      <p:bldP spid="30" grpId="0"/>
      <p:bldP spid="31"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mn-lt"/>
                <a:ea typeface="+mj-lt"/>
                <a:cs typeface="+mj-lt"/>
              </a:rPr>
              <a:t>Objective 2</a:t>
            </a:r>
            <a:endParaRPr lang="en-US">
              <a:latin typeface="+mn-lt"/>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mn-lt"/>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54</a:t>
            </a:fld>
            <a:endParaRPr lang="en-US" altLang="zh-CN"/>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554178" y="721713"/>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Prediction</a:t>
            </a:r>
          </a:p>
        </p:txBody>
      </p:sp>
    </p:spTree>
    <p:extLst>
      <p:ext uri="{BB962C8B-B14F-4D97-AF65-F5344CB8AC3E}">
        <p14:creationId xmlns:p14="http://schemas.microsoft.com/office/powerpoint/2010/main" val="33660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mn-lt"/>
                <a:ea typeface="+mj-lt"/>
                <a:cs typeface="+mj-lt"/>
              </a:rPr>
              <a:t>Objective 2</a:t>
            </a:r>
            <a:endParaRPr lang="en-US">
              <a:latin typeface="+mn-lt"/>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mn-lt"/>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55</a:t>
            </a:fld>
            <a:endParaRPr lang="en-US" altLang="zh-CN"/>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6161264" y="665729"/>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Prediction</a:t>
            </a:r>
          </a:p>
        </p:txBody>
      </p:sp>
    </p:spTree>
    <p:extLst>
      <p:ext uri="{BB962C8B-B14F-4D97-AF65-F5344CB8AC3E}">
        <p14:creationId xmlns:p14="http://schemas.microsoft.com/office/powerpoint/2010/main" val="360829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mn-lt"/>
                <a:ea typeface="+mj-lt"/>
                <a:cs typeface="+mj-lt"/>
              </a:rPr>
              <a:t>Objective 2</a:t>
            </a:r>
            <a:endParaRPr lang="en-US">
              <a:latin typeface="+mn-lt"/>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mn-lt"/>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56</a:t>
            </a:fld>
            <a:endParaRPr lang="en-US" altLang="zh-CN"/>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8278625" y="640744"/>
            <a:ext cx="2109697"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Prediction</a:t>
            </a:r>
          </a:p>
        </p:txBody>
      </p:sp>
    </p:spTree>
    <p:extLst>
      <p:ext uri="{BB962C8B-B14F-4D97-AF65-F5344CB8AC3E}">
        <p14:creationId xmlns:p14="http://schemas.microsoft.com/office/powerpoint/2010/main" val="86312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Abadi" panose="020B0604020104020204" pitchFamily="34" charset="0"/>
                <a:ea typeface="+mj-lt"/>
                <a:cs typeface="+mj-lt"/>
              </a:rPr>
              <a:t>Objective 2</a:t>
            </a:r>
            <a:endParaRPr lang="en-US">
              <a:latin typeface="Abadi" panose="020B0604020104020204" pitchFamily="34" charset="0"/>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Abadi" panose="020B0604020104020204" pitchFamily="34" charset="0"/>
              </a:rPr>
              <a:pPr/>
              <a:t>57</a:t>
            </a:fld>
            <a:endParaRPr lang="en-US" altLang="zh-CN">
              <a:latin typeface="Abadi" panose="020B0604020104020204" pitchFamily="34" charset="0"/>
            </a:endParaRPr>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7229314" y="2452055"/>
            <a:ext cx="2109697"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Prediction</a:t>
            </a:r>
          </a:p>
        </p:txBody>
      </p:sp>
    </p:spTree>
    <p:extLst>
      <p:ext uri="{BB962C8B-B14F-4D97-AF65-F5344CB8AC3E}">
        <p14:creationId xmlns:p14="http://schemas.microsoft.com/office/powerpoint/2010/main" val="2239605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Abadi" panose="020B0604020104020204" pitchFamily="34" charset="0"/>
                <a:ea typeface="+mj-lt"/>
                <a:cs typeface="+mj-lt"/>
              </a:rPr>
              <a:t>Objective 2</a:t>
            </a:r>
            <a:endParaRPr lang="en-US">
              <a:latin typeface="Abadi" panose="020B0604020104020204" pitchFamily="34" charset="0"/>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Abadi" panose="020B0604020104020204" pitchFamily="34" charset="0"/>
              </a:rPr>
              <a:pPr/>
              <a:t>58</a:t>
            </a:fld>
            <a:endParaRPr lang="en-US" altLang="zh-CN">
              <a:latin typeface="Abadi" panose="020B0604020104020204" pitchFamily="34" charset="0"/>
            </a:endParaRPr>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9309199" y="2452055"/>
            <a:ext cx="2109697"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Abadi" panose="020B0604020104020204" pitchFamily="34" charset="0"/>
              </a:rPr>
              <a:t>Prediction</a:t>
            </a:r>
          </a:p>
        </p:txBody>
      </p:sp>
    </p:spTree>
    <p:extLst>
      <p:ext uri="{BB962C8B-B14F-4D97-AF65-F5344CB8AC3E}">
        <p14:creationId xmlns:p14="http://schemas.microsoft.com/office/powerpoint/2010/main" val="371918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98513" y="1355800"/>
            <a:ext cx="1996046" cy="720295"/>
          </a:xfrm>
        </p:spPr>
        <p:txBody>
          <a:bodyPr/>
          <a:lstStyle/>
          <a:p>
            <a:pPr algn="ctr"/>
            <a:r>
              <a:rPr lang="en-US" sz="2400">
                <a:latin typeface="+mn-lt"/>
                <a:ea typeface="+mj-lt"/>
                <a:cs typeface="+mj-lt"/>
              </a:rPr>
              <a:t>Objective 2</a:t>
            </a:r>
            <a:endParaRPr lang="en-US">
              <a:latin typeface="+mn-lt"/>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mn-lt"/>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59</a:t>
            </a:fld>
            <a:endParaRPr lang="en-US" altLang="zh-CN"/>
          </a:p>
        </p:txBody>
      </p:sp>
      <p:sp>
        <p:nvSpPr>
          <p:cNvPr id="17" name="Text Placeholder 62">
            <a:extLst>
              <a:ext uri="{FF2B5EF4-FFF2-40B4-BE49-F238E27FC236}">
                <a16:creationId xmlns:a16="http://schemas.microsoft.com/office/drawing/2014/main" id="{A3A70A14-F9B9-E256-A3BD-A523C76FF1D7}"/>
              </a:ext>
            </a:extLst>
          </p:cNvPr>
          <p:cNvSpPr txBox="1">
            <a:spLocks/>
          </p:cNvSpPr>
          <p:nvPr/>
        </p:nvSpPr>
        <p:spPr>
          <a:xfrm>
            <a:off x="6316480" y="1066839"/>
            <a:ext cx="1840100"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Added Complexity</a:t>
            </a:r>
          </a:p>
        </p:txBody>
      </p:sp>
      <p:sp>
        <p:nvSpPr>
          <p:cNvPr id="26" name="Text Placeholder 64">
            <a:extLst>
              <a:ext uri="{FF2B5EF4-FFF2-40B4-BE49-F238E27FC236}">
                <a16:creationId xmlns:a16="http://schemas.microsoft.com/office/drawing/2014/main" id="{E6DFDF31-FA87-FB2C-9111-9D38C8C5433D}"/>
              </a:ext>
            </a:extLst>
          </p:cNvPr>
          <p:cNvSpPr txBox="1">
            <a:spLocks/>
          </p:cNvSpPr>
          <p:nvPr/>
        </p:nvSpPr>
        <p:spPr>
          <a:xfrm>
            <a:off x="8393237" y="1037758"/>
            <a:ext cx="1896312"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Further EDA</a:t>
            </a:r>
          </a:p>
        </p:txBody>
      </p:sp>
      <p:sp>
        <p:nvSpPr>
          <p:cNvPr id="30" name="Text Placeholder 66">
            <a:extLst>
              <a:ext uri="{FF2B5EF4-FFF2-40B4-BE49-F238E27FC236}">
                <a16:creationId xmlns:a16="http://schemas.microsoft.com/office/drawing/2014/main" id="{0465940F-F478-BBFC-4C7B-525E86CA47B7}"/>
              </a:ext>
            </a:extLst>
          </p:cNvPr>
          <p:cNvSpPr txBox="1">
            <a:spLocks/>
          </p:cNvSpPr>
          <p:nvPr/>
        </p:nvSpPr>
        <p:spPr>
          <a:xfrm>
            <a:off x="7330771" y="2851392"/>
            <a:ext cx="192129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Models</a:t>
            </a:r>
          </a:p>
        </p:txBody>
      </p:sp>
      <p:sp>
        <p:nvSpPr>
          <p:cNvPr id="5" name="Hexagon 4">
            <a:extLst>
              <a:ext uri="{FF2B5EF4-FFF2-40B4-BE49-F238E27FC236}">
                <a16:creationId xmlns:a16="http://schemas.microsoft.com/office/drawing/2014/main" id="{EE68D1CB-437D-CAF7-86CA-9651B18D7B33}"/>
              </a:ext>
            </a:extLst>
          </p:cNvPr>
          <p:cNvSpPr/>
          <p:nvPr/>
        </p:nvSpPr>
        <p:spPr>
          <a:xfrm rot="5400000">
            <a:off x="8278625" y="4244629"/>
            <a:ext cx="2109697"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68">
            <a:extLst>
              <a:ext uri="{FF2B5EF4-FFF2-40B4-BE49-F238E27FC236}">
                <a16:creationId xmlns:a16="http://schemas.microsoft.com/office/drawing/2014/main" id="{8C8E3FC3-CB55-6A54-0BBF-2FE03E8444BB}"/>
              </a:ext>
            </a:extLst>
          </p:cNvPr>
          <p:cNvSpPr txBox="1">
            <a:spLocks/>
          </p:cNvSpPr>
          <p:nvPr/>
        </p:nvSpPr>
        <p:spPr>
          <a:xfrm>
            <a:off x="9425679" y="2851393"/>
            <a:ext cx="1890066" cy="111225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Performance</a:t>
            </a:r>
          </a:p>
        </p:txBody>
      </p:sp>
      <p:sp>
        <p:nvSpPr>
          <p:cNvPr id="38" name="Text Placeholder 70">
            <a:extLst>
              <a:ext uri="{FF2B5EF4-FFF2-40B4-BE49-F238E27FC236}">
                <a16:creationId xmlns:a16="http://schemas.microsoft.com/office/drawing/2014/main" id="{2C4CA907-28D4-D9B9-AE01-8B5FE9816DE5}"/>
              </a:ext>
            </a:extLst>
          </p:cNvPr>
          <p:cNvSpPr txBox="1">
            <a:spLocks/>
          </p:cNvSpPr>
          <p:nvPr/>
        </p:nvSpPr>
        <p:spPr>
          <a:xfrm>
            <a:off x="8391193" y="4660381"/>
            <a:ext cx="1890066" cy="1081021"/>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Prediction</a:t>
            </a:r>
          </a:p>
        </p:txBody>
      </p:sp>
    </p:spTree>
    <p:extLst>
      <p:ext uri="{BB962C8B-B14F-4D97-AF65-F5344CB8AC3E}">
        <p14:creationId xmlns:p14="http://schemas.microsoft.com/office/powerpoint/2010/main" val="13054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latin typeface="Abadi"/>
              </a:rPr>
              <a:t>Introduction</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vert="horz" lIns="91440" tIns="45720" rIns="91440" bIns="45720" rtlCol="0" anchor="t">
            <a:noAutofit/>
          </a:bodyPr>
          <a:lstStyle/>
          <a:p>
            <a:r>
              <a:rPr lang="en-US" altLang="zh-CN"/>
              <a:t>Dataset Description</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vert="horz" lIns="91440" tIns="45720" rIns="91440" bIns="45720" rtlCol="0" anchor="t">
            <a:noAutofit/>
          </a:bodyPr>
          <a:lstStyle/>
          <a:p>
            <a:r>
              <a:rPr lang="en-US" altLang="zh-CN">
                <a:cs typeface="Posterama"/>
              </a:rPr>
              <a:t>Dataset and data processing summary </a:t>
            </a:r>
            <a:endParaRPr lang="en-US" altLang="zh-CN"/>
          </a:p>
          <a:p>
            <a:endParaRPr lang="zh-CN" altLang="en-US"/>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vert="horz" lIns="91440" tIns="45720" rIns="91440" bIns="45720" rtlCol="0" anchor="t">
            <a:noAutofit/>
          </a:bodyPr>
          <a:lstStyle/>
          <a:p>
            <a:r>
              <a:rPr lang="en-US" altLang="zh-CN"/>
              <a:t>EDA</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vert="horz" lIns="91440" tIns="45720" rIns="91440" bIns="45720" rtlCol="0" anchor="t">
            <a:noAutofit/>
          </a:bodyPr>
          <a:lstStyle/>
          <a:p>
            <a:r>
              <a:rPr lang="en-US" altLang="zh-CN">
                <a:cs typeface="Posterama"/>
              </a:rPr>
              <a:t>Assumptions! Assumptions! Assumptions! </a:t>
            </a:r>
            <a:endParaRPr lang="en-US"/>
          </a:p>
          <a:p>
            <a:endParaRPr lang="zh-CN" altLang="en-US"/>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vert="horz" lIns="91440" tIns="45720" rIns="91440" bIns="45720" rtlCol="0" anchor="t">
            <a:noAutofit/>
          </a:bodyPr>
          <a:lstStyle/>
          <a:p>
            <a:r>
              <a:rPr lang="en-US" altLang="zh-CN"/>
              <a:t>Objective 1</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a:xfrm>
            <a:off x="5150378" y="5007731"/>
            <a:ext cx="1691687" cy="811178"/>
          </a:xfrm>
        </p:spPr>
        <p:txBody>
          <a:bodyPr vert="horz" lIns="91440" tIns="45720" rIns="91440" bIns="45720" rtlCol="0" anchor="t">
            <a:noAutofit/>
          </a:bodyPr>
          <a:lstStyle/>
          <a:p>
            <a:r>
              <a:rPr lang="en-US" altLang="zh-CN">
                <a:cs typeface="Posterama"/>
              </a:rPr>
              <a:t>Highly interpretable models </a:t>
            </a:r>
            <a:endParaRPr lang="en-US" altLang="zh-CN"/>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vert="horz" lIns="91440" tIns="45720" rIns="91440" bIns="45720" rtlCol="0" anchor="t">
            <a:noAutofit/>
          </a:bodyPr>
          <a:lstStyle/>
          <a:p>
            <a:r>
              <a:rPr lang="en-US" altLang="zh-CN"/>
              <a:t>Objective 2</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vert="horz" lIns="91440" tIns="45720" rIns="91440" bIns="45720" rtlCol="0" anchor="t">
            <a:noAutofit/>
          </a:bodyPr>
          <a:lstStyle/>
          <a:p>
            <a:r>
              <a:rPr lang="en-US">
                <a:cs typeface="Posterama"/>
              </a:rPr>
              <a:t>Comparison of multiple models for the best prediction</a:t>
            </a:r>
            <a:endParaRPr lang="en-US"/>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vert="horz" lIns="91440" tIns="45720" rIns="91440" bIns="45720" rtlCol="0" anchor="t">
            <a:noAutofit/>
          </a:bodyPr>
          <a:lstStyle/>
          <a:p>
            <a:r>
              <a:rPr lang="en-US" altLang="zh-CN"/>
              <a:t>Conclusion</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vert="horz" lIns="91440" tIns="45720" rIns="91440" bIns="45720" rtlCol="0" anchor="t">
            <a:noAutofit/>
          </a:bodyPr>
          <a:lstStyle/>
          <a:p>
            <a:r>
              <a:rPr lang="en-US" altLang="zh-CN">
                <a:cs typeface="Posterama"/>
              </a:rPr>
              <a:t>Summary and Improvements </a:t>
            </a:r>
            <a:endParaRPr lang="en-US"/>
          </a:p>
          <a:p>
            <a:endParaRPr lang="zh-CN" altLang="en-US"/>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6</a:t>
            </a:fld>
            <a:endParaRPr lang="en-US" altLang="zh-CN"/>
          </a:p>
        </p:txBody>
      </p:sp>
      <p:sp>
        <p:nvSpPr>
          <p:cNvPr id="9" name="Hexagon 8">
            <a:extLst>
              <a:ext uri="{FF2B5EF4-FFF2-40B4-BE49-F238E27FC236}">
                <a16:creationId xmlns:a16="http://schemas.microsoft.com/office/drawing/2014/main" id="{86EF28A8-43D8-B7BC-AEAF-DB61271DA36D}"/>
              </a:ext>
            </a:extLst>
          </p:cNvPr>
          <p:cNvSpPr/>
          <p:nvPr/>
        </p:nvSpPr>
        <p:spPr>
          <a:xfrm rot="5400000">
            <a:off x="9246644" y="1968317"/>
            <a:ext cx="2185357" cy="2041584"/>
          </a:xfrm>
          <a:prstGeom prst="hexagon">
            <a:avLst/>
          </a:prstGeom>
          <a:noFill/>
          <a:ln w="28575">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07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58944" y="226171"/>
            <a:ext cx="3981681" cy="2252596"/>
          </a:xfrm>
        </p:spPr>
        <p:txBody>
          <a:bodyPr/>
          <a:lstStyle/>
          <a:p>
            <a:r>
              <a:rPr lang="en-US" b="0">
                <a:solidFill>
                  <a:srgbClr val="000000"/>
                </a:solidFill>
                <a:latin typeface="+mn-lt"/>
                <a:cs typeface="Calibri Light"/>
              </a:rPr>
              <a:t>Approach to Complexity:</a:t>
            </a:r>
            <a:endParaRPr lang="en-US" b="0">
              <a:latin typeface="+mn-lt"/>
              <a:cs typeface="Calibri Light"/>
            </a:endParaRPr>
          </a:p>
          <a:p>
            <a:endParaRPr lang="en-US" sz="2000">
              <a:latin typeface="+mn-lt"/>
            </a:endParaRP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115461" y="1081449"/>
            <a:ext cx="5162709" cy="420683"/>
          </a:xfrm>
        </p:spPr>
        <p:txBody>
          <a:bodyPr/>
          <a:lstStyle/>
          <a:p>
            <a:r>
              <a:rPr lang="en-US">
                <a:cs typeface="Posterama"/>
              </a:rPr>
              <a:t>Basic Regression</a:t>
            </a:r>
            <a:endParaRPr lang="en-US"/>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60</a:t>
            </a:fld>
            <a:endParaRPr lang="en-US" altLang="zh-CN"/>
          </a:p>
        </p:txBody>
      </p:sp>
      <p:pic>
        <p:nvPicPr>
          <p:cNvPr id="37" name="Picture Placeholder 36" descr="Arrow Down with solid fill">
            <a:extLst>
              <a:ext uri="{FF2B5EF4-FFF2-40B4-BE49-F238E27FC236}">
                <a16:creationId xmlns:a16="http://schemas.microsoft.com/office/drawing/2014/main" id="{A6BDF4EC-40BB-2AC9-F3DC-B66CD6E03712}"/>
              </a:ext>
            </a:extLst>
          </p:cNvPr>
          <p:cNvPicPr>
            <a:picLocks noGrp="1" noChangeAspect="1"/>
          </p:cNvPicPr>
          <p:nvPr>
            <p:ph type="pic" sz="quarter" idx="37"/>
          </p:nvPr>
        </p:nvPicPr>
        <p:blipFill>
          <a:blip r:embed="rId3">
            <a:extLst>
              <a:ext uri="{96DAC541-7B7A-43D3-8B79-37D633B846F1}">
                <asvg:svgBlip xmlns:asvg="http://schemas.microsoft.com/office/drawing/2016/SVG/main" r:embed="rId4"/>
              </a:ext>
            </a:extLst>
          </a:blip>
          <a:srcRect l="2661" r="2661"/>
          <a:stretch/>
        </p:blipFill>
        <p:spPr>
          <a:xfrm>
            <a:off x="4706406" y="2969488"/>
            <a:ext cx="536270" cy="565882"/>
          </a:xfrm>
        </p:spPr>
      </p:pic>
      <p:pic>
        <p:nvPicPr>
          <p:cNvPr id="40" name="Picture Placeholder 39" descr="Comment Add outline">
            <a:extLst>
              <a:ext uri="{FF2B5EF4-FFF2-40B4-BE49-F238E27FC236}">
                <a16:creationId xmlns:a16="http://schemas.microsoft.com/office/drawing/2014/main" id="{2C26A5C2-CC79-A7DF-9986-E0EC2BE1C230}"/>
              </a:ext>
            </a:extLst>
          </p:cNvPr>
          <p:cNvPicPr>
            <a:picLocks noGrp="1" noChangeAspect="1"/>
          </p:cNvPicPr>
          <p:nvPr>
            <p:ph type="pic" sz="quarter" idx="38"/>
          </p:nvPr>
        </p:nvPicPr>
        <p:blipFill>
          <a:blip r:embed="rId5">
            <a:extLst>
              <a:ext uri="{96DAC541-7B7A-43D3-8B79-37D633B846F1}">
                <asvg:svgBlip xmlns:asvg="http://schemas.microsoft.com/office/drawing/2016/SVG/main" r:embed="rId6"/>
              </a:ext>
            </a:extLst>
          </a:blip>
          <a:srcRect l="2528" r="2528"/>
          <a:stretch/>
        </p:blipFill>
        <p:spPr>
          <a:xfrm>
            <a:off x="4714508" y="4717289"/>
            <a:ext cx="536270" cy="565882"/>
          </a:xfrm>
        </p:spPr>
      </p:pic>
      <p:sp>
        <p:nvSpPr>
          <p:cNvPr id="26" name="Text Placeholder 25">
            <a:extLst>
              <a:ext uri="{FF2B5EF4-FFF2-40B4-BE49-F238E27FC236}">
                <a16:creationId xmlns:a16="http://schemas.microsoft.com/office/drawing/2014/main" id="{C7040E36-7199-3F9E-9A02-E0A088B24E1F}"/>
              </a:ext>
            </a:extLst>
          </p:cNvPr>
          <p:cNvSpPr>
            <a:spLocks noGrp="1"/>
          </p:cNvSpPr>
          <p:nvPr>
            <p:ph type="body" sz="quarter" idx="35"/>
          </p:nvPr>
        </p:nvSpPr>
        <p:spPr/>
        <p:txBody>
          <a:bodyPr vert="horz" lIns="91440" tIns="45720" rIns="91440" bIns="45720" rtlCol="0" anchor="t">
            <a:noAutofit/>
          </a:bodyPr>
          <a:lstStyle/>
          <a:p>
            <a:r>
              <a:rPr lang="en-US"/>
              <a:t>Interaction between specified predictors</a:t>
            </a:r>
          </a:p>
        </p:txBody>
      </p:sp>
      <p:sp>
        <p:nvSpPr>
          <p:cNvPr id="28" name="Text Placeholder 27">
            <a:extLst>
              <a:ext uri="{FF2B5EF4-FFF2-40B4-BE49-F238E27FC236}">
                <a16:creationId xmlns:a16="http://schemas.microsoft.com/office/drawing/2014/main" id="{99FB06C9-9DA2-D6ED-1BC7-E4D20B5A9289}"/>
              </a:ext>
            </a:extLst>
          </p:cNvPr>
          <p:cNvSpPr>
            <a:spLocks noGrp="1"/>
          </p:cNvSpPr>
          <p:nvPr>
            <p:ph type="body" sz="quarter" idx="31"/>
          </p:nvPr>
        </p:nvSpPr>
        <p:spPr/>
        <p:txBody>
          <a:bodyPr/>
          <a:lstStyle/>
          <a:p>
            <a:r>
              <a:rPr lang="en-US"/>
              <a:t>How can we add complexity?</a:t>
            </a:r>
          </a:p>
        </p:txBody>
      </p:sp>
      <p:pic>
        <p:nvPicPr>
          <p:cNvPr id="34" name="Picture Placeholder 33" descr="Arrow Down with solid fill">
            <a:extLst>
              <a:ext uri="{FF2B5EF4-FFF2-40B4-BE49-F238E27FC236}">
                <a16:creationId xmlns:a16="http://schemas.microsoft.com/office/drawing/2014/main" id="{84B3AAA3-58A3-A6EF-707D-B266D1882084}"/>
              </a:ext>
            </a:extLst>
          </p:cNvPr>
          <p:cNvPicPr>
            <a:picLocks noGrp="1" noChangeAspect="1"/>
          </p:cNvPicPr>
          <p:nvPr>
            <p:ph type="pic" sz="quarter" idx="36"/>
          </p:nvPr>
        </p:nvPicPr>
        <p:blipFill>
          <a:blip r:embed="rId3">
            <a:extLst>
              <a:ext uri="{96DAC541-7B7A-43D3-8B79-37D633B846F1}">
                <asvg:svgBlip xmlns:asvg="http://schemas.microsoft.com/office/drawing/2016/SVG/main" r:embed="rId4"/>
              </a:ext>
            </a:extLst>
          </a:blip>
          <a:srcRect l="5182" r="5182"/>
          <a:stretch/>
        </p:blipFill>
        <p:spPr>
          <a:xfrm>
            <a:off x="4733242" y="1139794"/>
            <a:ext cx="507778" cy="565882"/>
          </a:xfrm>
        </p:spPr>
      </p:pic>
      <p:sp>
        <p:nvSpPr>
          <p:cNvPr id="39" name="Text Placeholder 38">
            <a:extLst>
              <a:ext uri="{FF2B5EF4-FFF2-40B4-BE49-F238E27FC236}">
                <a16:creationId xmlns:a16="http://schemas.microsoft.com/office/drawing/2014/main" id="{CDBD70D6-60ED-05DB-2007-2527AED4A0A6}"/>
              </a:ext>
            </a:extLst>
          </p:cNvPr>
          <p:cNvSpPr>
            <a:spLocks noGrp="1"/>
          </p:cNvSpPr>
          <p:nvPr>
            <p:ph type="body" sz="quarter" idx="28"/>
          </p:nvPr>
        </p:nvSpPr>
        <p:spPr>
          <a:xfrm>
            <a:off x="5102969" y="1525282"/>
            <a:ext cx="5175200" cy="450609"/>
          </a:xfrm>
        </p:spPr>
        <p:txBody>
          <a:bodyPr vert="horz" lIns="91440" tIns="45720" rIns="91440" bIns="45720" rtlCol="0" anchor="t">
            <a:noAutofit/>
          </a:bodyPr>
          <a:lstStyle/>
          <a:p>
            <a:r>
              <a:rPr lang="en-US"/>
              <a:t>Allowed for a view into statistically significant predictors</a:t>
            </a:r>
          </a:p>
        </p:txBody>
      </p:sp>
      <p:sp>
        <p:nvSpPr>
          <p:cNvPr id="42" name="Text Placeholder 29">
            <a:extLst>
              <a:ext uri="{FF2B5EF4-FFF2-40B4-BE49-F238E27FC236}">
                <a16:creationId xmlns:a16="http://schemas.microsoft.com/office/drawing/2014/main" id="{3D164CFF-64BE-4EE9-9143-366D54F36917}"/>
              </a:ext>
            </a:extLst>
          </p:cNvPr>
          <p:cNvSpPr txBox="1">
            <a:spLocks/>
          </p:cNvSpPr>
          <p:nvPr/>
        </p:nvSpPr>
        <p:spPr>
          <a:xfrm>
            <a:off x="5155435" y="2856021"/>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cs typeface="Posterama"/>
              </a:rPr>
              <a:t>Glmnet</a:t>
            </a:r>
            <a:r>
              <a:rPr lang="en-US">
                <a:cs typeface="Posterama"/>
              </a:rPr>
              <a:t> + Logged Response</a:t>
            </a:r>
            <a:endParaRPr lang="en-US"/>
          </a:p>
        </p:txBody>
      </p:sp>
      <p:sp>
        <p:nvSpPr>
          <p:cNvPr id="46" name="Text Placeholder 38">
            <a:extLst>
              <a:ext uri="{FF2B5EF4-FFF2-40B4-BE49-F238E27FC236}">
                <a16:creationId xmlns:a16="http://schemas.microsoft.com/office/drawing/2014/main" id="{61911BF1-2507-D4AA-2C81-B050E0034ADD}"/>
              </a:ext>
            </a:extLst>
          </p:cNvPr>
          <p:cNvSpPr txBox="1">
            <a:spLocks/>
          </p:cNvSpPr>
          <p:nvPr/>
        </p:nvSpPr>
        <p:spPr>
          <a:xfrm>
            <a:off x="5155434" y="3282879"/>
            <a:ext cx="5175200" cy="450609"/>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Narrowed model with specified predictors</a:t>
            </a:r>
          </a:p>
        </p:txBody>
      </p:sp>
    </p:spTree>
    <p:extLst>
      <p:ext uri="{BB962C8B-B14F-4D97-AF65-F5344CB8AC3E}">
        <p14:creationId xmlns:p14="http://schemas.microsoft.com/office/powerpoint/2010/main" val="13430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fade">
                                      <p:cBhvr>
                                        <p:cTn id="13" dur="500"/>
                                        <p:tgtEl>
                                          <p:spTgt spid="3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6" grpId="0" build="p"/>
      <p:bldP spid="28" grpId="0" build="p"/>
      <p:bldP spid="39" grpId="0" build="p"/>
      <p:bldP spid="42"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69507" y="1238697"/>
            <a:ext cx="6599429" cy="1051569"/>
          </a:xfrm>
        </p:spPr>
        <p:txBody>
          <a:bodyPr/>
          <a:lstStyle/>
          <a:p>
            <a:r>
              <a:rPr lang="en-US">
                <a:latin typeface="+mn-lt"/>
              </a:rPr>
              <a:t>Further Exploration:</a:t>
            </a:r>
            <a:br>
              <a:rPr lang="en-US">
                <a:latin typeface="+mn-lt"/>
              </a:rPr>
            </a:br>
            <a:r>
              <a:rPr lang="en-US" sz="2000">
                <a:latin typeface="+mn-lt"/>
              </a:rPr>
              <a:t>Interaction Variables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61</a:t>
            </a:fld>
            <a:endParaRPr lang="en-US" altLang="zh-CN"/>
          </a:p>
        </p:txBody>
      </p:sp>
      <p:sp>
        <p:nvSpPr>
          <p:cNvPr id="3" name="Title 59">
            <a:extLst>
              <a:ext uri="{FF2B5EF4-FFF2-40B4-BE49-F238E27FC236}">
                <a16:creationId xmlns:a16="http://schemas.microsoft.com/office/drawing/2014/main" id="{3106764C-2652-B083-9240-DC1CADB3D333}"/>
              </a:ext>
            </a:extLst>
          </p:cNvPr>
          <p:cNvSpPr txBox="1">
            <a:spLocks/>
          </p:cNvSpPr>
          <p:nvPr/>
        </p:nvSpPr>
        <p:spPr>
          <a:xfrm>
            <a:off x="4472004" y="2983802"/>
            <a:ext cx="6793052" cy="10515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br>
              <a:rPr lang="en-US">
                <a:latin typeface="+mn-lt"/>
              </a:rPr>
            </a:br>
            <a:r>
              <a:rPr lang="en-US" sz="2000">
                <a:solidFill>
                  <a:schemeClr val="tx1">
                    <a:lumMod val="50000"/>
                    <a:lumOff val="50000"/>
                  </a:schemeClr>
                </a:solidFill>
                <a:latin typeface="+mn-lt"/>
              </a:rPr>
              <a:t>Theoretical Rationale, Practicality, Domain Knowledge </a:t>
            </a:r>
          </a:p>
        </p:txBody>
      </p:sp>
      <p:pic>
        <p:nvPicPr>
          <p:cNvPr id="2" name="Picture Placeholder 33" descr="Arrow Down with solid fill">
            <a:extLst>
              <a:ext uri="{FF2B5EF4-FFF2-40B4-BE49-F238E27FC236}">
                <a16:creationId xmlns:a16="http://schemas.microsoft.com/office/drawing/2014/main" id="{B600A12A-FD31-D261-D28B-B4EBC9486580}"/>
              </a:ext>
            </a:extLst>
          </p:cNvPr>
          <p:cNvPicPr>
            <a:picLocks noChangeAspect="1"/>
          </p:cNvPicPr>
          <p:nvPr/>
        </p:nvPicPr>
        <p:blipFill>
          <a:blip r:embed="rId4">
            <a:extLst>
              <a:ext uri="{96DAC541-7B7A-43D3-8B79-37D633B846F1}">
                <asvg:svgBlip xmlns:asvg="http://schemas.microsoft.com/office/drawing/2016/SVG/main" r:embed="rId5"/>
              </a:ext>
            </a:extLst>
          </a:blip>
          <a:srcRect l="5182" r="5182"/>
          <a:stretch/>
        </p:blipFill>
        <p:spPr>
          <a:xfrm>
            <a:off x="4639305" y="4000786"/>
            <a:ext cx="507778" cy="565882"/>
          </a:xfrm>
          <a:prstGeom prst="rect">
            <a:avLst/>
          </a:prstGeom>
        </p:spPr>
      </p:pic>
      <p:pic>
        <p:nvPicPr>
          <p:cNvPr id="4" name="Picture Placeholder 33" descr="Arrow Down with solid fill">
            <a:extLst>
              <a:ext uri="{FF2B5EF4-FFF2-40B4-BE49-F238E27FC236}">
                <a16:creationId xmlns:a16="http://schemas.microsoft.com/office/drawing/2014/main" id="{DC7A78A2-41C7-38A1-0A03-58F7EC0A4869}"/>
              </a:ext>
            </a:extLst>
          </p:cNvPr>
          <p:cNvPicPr>
            <a:picLocks noChangeAspect="1"/>
          </p:cNvPicPr>
          <p:nvPr/>
        </p:nvPicPr>
        <p:blipFill>
          <a:blip r:embed="rId4">
            <a:extLst>
              <a:ext uri="{96DAC541-7B7A-43D3-8B79-37D633B846F1}">
                <asvg:svgBlip xmlns:asvg="http://schemas.microsoft.com/office/drawing/2016/SVG/main" r:embed="rId5"/>
              </a:ext>
            </a:extLst>
          </a:blip>
          <a:srcRect l="5182" r="5182"/>
          <a:stretch/>
        </p:blipFill>
        <p:spPr>
          <a:xfrm>
            <a:off x="6928448" y="4000786"/>
            <a:ext cx="507778" cy="565882"/>
          </a:xfrm>
          <a:prstGeom prst="rect">
            <a:avLst/>
          </a:prstGeom>
        </p:spPr>
      </p:pic>
      <p:pic>
        <p:nvPicPr>
          <p:cNvPr id="6" name="Picture Placeholder 33" descr="Arrow Down with solid fill">
            <a:extLst>
              <a:ext uri="{FF2B5EF4-FFF2-40B4-BE49-F238E27FC236}">
                <a16:creationId xmlns:a16="http://schemas.microsoft.com/office/drawing/2014/main" id="{D133FB22-C36C-E2D0-C3D3-A569417CD535}"/>
              </a:ext>
            </a:extLst>
          </p:cNvPr>
          <p:cNvPicPr>
            <a:picLocks noChangeAspect="1"/>
          </p:cNvPicPr>
          <p:nvPr/>
        </p:nvPicPr>
        <p:blipFill>
          <a:blip r:embed="rId4">
            <a:extLst>
              <a:ext uri="{96DAC541-7B7A-43D3-8B79-37D633B846F1}">
                <asvg:svgBlip xmlns:asvg="http://schemas.microsoft.com/office/drawing/2016/SVG/main" r:embed="rId5"/>
              </a:ext>
            </a:extLst>
          </a:blip>
          <a:srcRect l="5182" r="5182"/>
          <a:stretch/>
        </p:blipFill>
        <p:spPr>
          <a:xfrm>
            <a:off x="9657387" y="3939649"/>
            <a:ext cx="507778" cy="565882"/>
          </a:xfrm>
          <a:prstGeom prst="rect">
            <a:avLst/>
          </a:prstGeom>
        </p:spPr>
      </p:pic>
      <p:sp>
        <p:nvSpPr>
          <p:cNvPr id="7" name="Title 59">
            <a:extLst>
              <a:ext uri="{FF2B5EF4-FFF2-40B4-BE49-F238E27FC236}">
                <a16:creationId xmlns:a16="http://schemas.microsoft.com/office/drawing/2014/main" id="{7C4668F8-2861-463B-5150-DC622B03C33C}"/>
              </a:ext>
            </a:extLst>
          </p:cNvPr>
          <p:cNvSpPr txBox="1">
            <a:spLocks/>
          </p:cNvSpPr>
          <p:nvPr/>
        </p:nvSpPr>
        <p:spPr>
          <a:xfrm>
            <a:off x="3869420" y="4126922"/>
            <a:ext cx="2047548" cy="12039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400">
                <a:solidFill>
                  <a:schemeClr val="tx1">
                    <a:lumMod val="50000"/>
                    <a:lumOff val="50000"/>
                  </a:schemeClr>
                </a:solidFill>
                <a:latin typeface="+mn-lt"/>
              </a:rPr>
              <a:t>Prior reasoning why certain predictors will interact meaningfully</a:t>
            </a:r>
          </a:p>
        </p:txBody>
      </p:sp>
      <p:sp>
        <p:nvSpPr>
          <p:cNvPr id="8" name="Title 59">
            <a:extLst>
              <a:ext uri="{FF2B5EF4-FFF2-40B4-BE49-F238E27FC236}">
                <a16:creationId xmlns:a16="http://schemas.microsoft.com/office/drawing/2014/main" id="{8C502287-999D-F5A9-7343-8FC7E06DB791}"/>
              </a:ext>
            </a:extLst>
          </p:cNvPr>
          <p:cNvSpPr txBox="1">
            <a:spLocks/>
          </p:cNvSpPr>
          <p:nvPr/>
        </p:nvSpPr>
        <p:spPr>
          <a:xfrm>
            <a:off x="6275034" y="4728906"/>
            <a:ext cx="2047548" cy="4354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400">
                <a:solidFill>
                  <a:schemeClr val="tx1">
                    <a:lumMod val="50000"/>
                    <a:lumOff val="50000"/>
                  </a:schemeClr>
                </a:solidFill>
                <a:latin typeface="+mn-lt"/>
              </a:rPr>
              <a:t>Considerations of practical significance</a:t>
            </a:r>
          </a:p>
        </p:txBody>
      </p:sp>
      <p:sp>
        <p:nvSpPr>
          <p:cNvPr id="9" name="Title 59">
            <a:extLst>
              <a:ext uri="{FF2B5EF4-FFF2-40B4-BE49-F238E27FC236}">
                <a16:creationId xmlns:a16="http://schemas.microsoft.com/office/drawing/2014/main" id="{E9022D63-13B3-F080-DE76-76FC8831EE0A}"/>
              </a:ext>
            </a:extLst>
          </p:cNvPr>
          <p:cNvSpPr txBox="1">
            <a:spLocks/>
          </p:cNvSpPr>
          <p:nvPr/>
        </p:nvSpPr>
        <p:spPr>
          <a:xfrm>
            <a:off x="8887502" y="4908931"/>
            <a:ext cx="2047548" cy="4354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400">
                <a:solidFill>
                  <a:schemeClr val="tx1">
                    <a:lumMod val="50000"/>
                    <a:lumOff val="50000"/>
                  </a:schemeClr>
                </a:solidFill>
                <a:latin typeface="+mn-lt"/>
              </a:rPr>
              <a:t>Subject matter expertise; what makes sense based on what we know</a:t>
            </a:r>
          </a:p>
        </p:txBody>
      </p:sp>
    </p:spTree>
    <p:extLst>
      <p:ext uri="{BB962C8B-B14F-4D97-AF65-F5344CB8AC3E}">
        <p14:creationId xmlns:p14="http://schemas.microsoft.com/office/powerpoint/2010/main" val="407696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66072" y="66596"/>
            <a:ext cx="3748408" cy="921494"/>
          </a:xfrm>
        </p:spPr>
        <p:txBody>
          <a:bodyPr/>
          <a:lstStyle/>
          <a:p>
            <a:r>
              <a:rPr lang="en-US">
                <a:latin typeface="+mn-lt"/>
              </a:rPr>
              <a:t>Further EDA</a:t>
            </a:r>
            <a:br>
              <a:rPr lang="en-US">
                <a:latin typeface="+mn-lt"/>
              </a:rPr>
            </a:br>
            <a:r>
              <a:rPr lang="en-US" sz="2000" b="0">
                <a:latin typeface="+mn-lt"/>
              </a:rPr>
              <a:t>Job Title &amp; Experience</a:t>
            </a:r>
            <a:endParaRPr lang="en-US">
              <a:latin typeface="+mn-lt"/>
            </a:endParaRP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62</a:t>
            </a:fld>
            <a:endParaRPr lang="en-US" altLang="zh-CN"/>
          </a:p>
        </p:txBody>
      </p:sp>
      <p:pic>
        <p:nvPicPr>
          <p:cNvPr id="10" name="Picture 9" descr="A graph with green and blue rectangles&#10;&#10;Description automatically generated">
            <a:extLst>
              <a:ext uri="{FF2B5EF4-FFF2-40B4-BE49-F238E27FC236}">
                <a16:creationId xmlns:a16="http://schemas.microsoft.com/office/drawing/2014/main" id="{905A3593-D69C-D761-8164-0246FB3DFC68}"/>
              </a:ext>
            </a:extLst>
          </p:cNvPr>
          <p:cNvPicPr>
            <a:picLocks noChangeAspect="1"/>
          </p:cNvPicPr>
          <p:nvPr/>
        </p:nvPicPr>
        <p:blipFill>
          <a:blip r:embed="rId3"/>
          <a:stretch>
            <a:fillRect/>
          </a:stretch>
        </p:blipFill>
        <p:spPr>
          <a:xfrm>
            <a:off x="2619788" y="1123965"/>
            <a:ext cx="7086631" cy="4855824"/>
          </a:xfrm>
          <a:prstGeom prst="rect">
            <a:avLst/>
          </a:prstGeom>
        </p:spPr>
      </p:pic>
      <p:sp>
        <p:nvSpPr>
          <p:cNvPr id="15" name="Text Placeholder 12">
            <a:extLst>
              <a:ext uri="{FF2B5EF4-FFF2-40B4-BE49-F238E27FC236}">
                <a16:creationId xmlns:a16="http://schemas.microsoft.com/office/drawing/2014/main" id="{926DC583-1FB4-4E11-160F-7105F981CDF8}"/>
              </a:ext>
            </a:extLst>
          </p:cNvPr>
          <p:cNvSpPr txBox="1">
            <a:spLocks/>
          </p:cNvSpPr>
          <p:nvPr/>
        </p:nvSpPr>
        <p:spPr>
          <a:xfrm>
            <a:off x="6096583" y="944759"/>
            <a:ext cx="5162709" cy="19964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p:txBody>
      </p:sp>
    </p:spTree>
    <p:extLst>
      <p:ext uri="{BB962C8B-B14F-4D97-AF65-F5344CB8AC3E}">
        <p14:creationId xmlns:p14="http://schemas.microsoft.com/office/powerpoint/2010/main" val="4260334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66072" y="66596"/>
            <a:ext cx="3748408" cy="921494"/>
          </a:xfrm>
        </p:spPr>
        <p:txBody>
          <a:bodyPr/>
          <a:lstStyle/>
          <a:p>
            <a:r>
              <a:rPr lang="en-US">
                <a:latin typeface="Abadi" panose="020B0604020104020204" pitchFamily="34" charset="0"/>
              </a:rPr>
              <a:t>Further EDA</a:t>
            </a:r>
            <a:br>
              <a:rPr lang="en-US">
                <a:latin typeface="Abadi" panose="020B0604020104020204" pitchFamily="34" charset="0"/>
              </a:rPr>
            </a:br>
            <a:r>
              <a:rPr lang="en-US" sz="2000" b="0">
                <a:latin typeface="Abadi" panose="020B0604020104020204" pitchFamily="34" charset="0"/>
              </a:rPr>
              <a:t>Job Title &amp; Location</a:t>
            </a:r>
            <a:endParaRPr lang="en-US">
              <a:latin typeface="Abadi" panose="020B0604020104020204" pitchFamily="34" charset="0"/>
            </a:endParaRP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latin typeface="Abadi" panose="020B0604020104020204" pitchFamily="34" charset="0"/>
              </a:rPr>
              <a:pPr/>
              <a:t>63</a:t>
            </a:fld>
            <a:endParaRPr lang="en-US" altLang="zh-CN">
              <a:latin typeface="Abadi" panose="020B0604020104020204" pitchFamily="34" charset="0"/>
            </a:endParaRPr>
          </a:p>
        </p:txBody>
      </p:sp>
      <p:sp>
        <p:nvSpPr>
          <p:cNvPr id="15" name="Text Placeholder 12">
            <a:extLst>
              <a:ext uri="{FF2B5EF4-FFF2-40B4-BE49-F238E27FC236}">
                <a16:creationId xmlns:a16="http://schemas.microsoft.com/office/drawing/2014/main" id="{926DC583-1FB4-4E11-160F-7105F981CDF8}"/>
              </a:ext>
            </a:extLst>
          </p:cNvPr>
          <p:cNvSpPr txBox="1">
            <a:spLocks/>
          </p:cNvSpPr>
          <p:nvPr/>
        </p:nvSpPr>
        <p:spPr>
          <a:xfrm>
            <a:off x="6480732" y="988842"/>
            <a:ext cx="5162709" cy="19964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Abadi" panose="020B0604020104020204" pitchFamily="34" charset="0"/>
            </a:endParaRPr>
          </a:p>
          <a:p>
            <a:endParaRPr lang="en-US">
              <a:latin typeface="Abadi" panose="020B0604020104020204" pitchFamily="34" charset="0"/>
            </a:endParaRPr>
          </a:p>
          <a:p>
            <a:endParaRPr lang="en-US">
              <a:latin typeface="Abadi" panose="020B0604020104020204" pitchFamily="34" charset="0"/>
            </a:endParaRPr>
          </a:p>
        </p:txBody>
      </p:sp>
      <p:pic>
        <p:nvPicPr>
          <p:cNvPr id="4" name="Picture 3">
            <a:extLst>
              <a:ext uri="{FF2B5EF4-FFF2-40B4-BE49-F238E27FC236}">
                <a16:creationId xmlns:a16="http://schemas.microsoft.com/office/drawing/2014/main" id="{EE7D7304-BDD3-444E-E67B-E7B151104D07}"/>
              </a:ext>
            </a:extLst>
          </p:cNvPr>
          <p:cNvPicPr>
            <a:picLocks noChangeAspect="1"/>
          </p:cNvPicPr>
          <p:nvPr/>
        </p:nvPicPr>
        <p:blipFill>
          <a:blip r:embed="rId3"/>
          <a:stretch>
            <a:fillRect/>
          </a:stretch>
        </p:blipFill>
        <p:spPr>
          <a:xfrm>
            <a:off x="2395744" y="1093136"/>
            <a:ext cx="7202346" cy="4466737"/>
          </a:xfrm>
          <a:prstGeom prst="rect">
            <a:avLst/>
          </a:prstGeom>
        </p:spPr>
      </p:pic>
    </p:spTree>
    <p:extLst>
      <p:ext uri="{BB962C8B-B14F-4D97-AF65-F5344CB8AC3E}">
        <p14:creationId xmlns:p14="http://schemas.microsoft.com/office/powerpoint/2010/main" val="1384950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66072" y="66596"/>
            <a:ext cx="3748408" cy="921494"/>
          </a:xfrm>
        </p:spPr>
        <p:txBody>
          <a:bodyPr/>
          <a:lstStyle/>
          <a:p>
            <a:r>
              <a:rPr lang="en-US">
                <a:latin typeface="+mn-lt"/>
              </a:rPr>
              <a:t>Further EDA</a:t>
            </a:r>
            <a:br>
              <a:rPr lang="en-US">
                <a:latin typeface="+mn-lt"/>
              </a:rPr>
            </a:br>
            <a:r>
              <a:rPr lang="en-US" sz="2000" b="0">
                <a:latin typeface="+mn-lt"/>
              </a:rPr>
              <a:t>Ownership Type &amp; Degree</a:t>
            </a:r>
            <a:endParaRPr lang="en-US">
              <a:latin typeface="+mn-lt"/>
            </a:endParaRP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64</a:t>
            </a:fld>
            <a:endParaRPr lang="en-US" altLang="zh-CN"/>
          </a:p>
        </p:txBody>
      </p:sp>
      <p:sp>
        <p:nvSpPr>
          <p:cNvPr id="15" name="Text Placeholder 12">
            <a:extLst>
              <a:ext uri="{FF2B5EF4-FFF2-40B4-BE49-F238E27FC236}">
                <a16:creationId xmlns:a16="http://schemas.microsoft.com/office/drawing/2014/main" id="{926DC583-1FB4-4E11-160F-7105F981CDF8}"/>
              </a:ext>
            </a:extLst>
          </p:cNvPr>
          <p:cNvSpPr txBox="1">
            <a:spLocks/>
          </p:cNvSpPr>
          <p:nvPr/>
        </p:nvSpPr>
        <p:spPr>
          <a:xfrm>
            <a:off x="6096583" y="944759"/>
            <a:ext cx="5162709" cy="19964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p:txBody>
      </p:sp>
      <p:pic>
        <p:nvPicPr>
          <p:cNvPr id="2" name="Picture 1">
            <a:extLst>
              <a:ext uri="{FF2B5EF4-FFF2-40B4-BE49-F238E27FC236}">
                <a16:creationId xmlns:a16="http://schemas.microsoft.com/office/drawing/2014/main" id="{E94CC593-78E3-73FF-1565-572E8CE6FCEC}"/>
              </a:ext>
            </a:extLst>
          </p:cNvPr>
          <p:cNvPicPr>
            <a:picLocks noChangeAspect="1"/>
          </p:cNvPicPr>
          <p:nvPr/>
        </p:nvPicPr>
        <p:blipFill>
          <a:blip r:embed="rId3"/>
          <a:stretch>
            <a:fillRect/>
          </a:stretch>
        </p:blipFill>
        <p:spPr>
          <a:xfrm>
            <a:off x="2570804" y="1311539"/>
            <a:ext cx="7332077" cy="4383839"/>
          </a:xfrm>
          <a:prstGeom prst="rect">
            <a:avLst/>
          </a:prstGeom>
        </p:spPr>
      </p:pic>
      <p:sp>
        <p:nvSpPr>
          <p:cNvPr id="4" name="Rectangle: Rounded Corners 3">
            <a:extLst>
              <a:ext uri="{FF2B5EF4-FFF2-40B4-BE49-F238E27FC236}">
                <a16:creationId xmlns:a16="http://schemas.microsoft.com/office/drawing/2014/main" id="{D0539EE5-E956-1F10-6392-0AF1182C3FCF}"/>
              </a:ext>
            </a:extLst>
          </p:cNvPr>
          <p:cNvSpPr/>
          <p:nvPr/>
        </p:nvSpPr>
        <p:spPr>
          <a:xfrm rot="18959774">
            <a:off x="2833703" y="4863723"/>
            <a:ext cx="678025" cy="237330"/>
          </a:xfrm>
          <a:prstGeom prst="roundRect">
            <a:avLst/>
          </a:prstGeom>
          <a:noFill/>
          <a:ln>
            <a:solidFill>
              <a:schemeClr val="accent4">
                <a:lumMod val="60000"/>
                <a:lumOff val="40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Rectangle: Rounded Corners 4">
            <a:extLst>
              <a:ext uri="{FF2B5EF4-FFF2-40B4-BE49-F238E27FC236}">
                <a16:creationId xmlns:a16="http://schemas.microsoft.com/office/drawing/2014/main" id="{E06A758F-D3DB-5901-6932-5357C0B6CB76}"/>
              </a:ext>
            </a:extLst>
          </p:cNvPr>
          <p:cNvSpPr/>
          <p:nvPr/>
        </p:nvSpPr>
        <p:spPr>
          <a:xfrm rot="18959774">
            <a:off x="5087149" y="4813985"/>
            <a:ext cx="534832" cy="237330"/>
          </a:xfrm>
          <a:prstGeom prst="roundRect">
            <a:avLst/>
          </a:prstGeom>
          <a:noFill/>
          <a:ln>
            <a:solidFill>
              <a:schemeClr val="accent4">
                <a:lumMod val="60000"/>
                <a:lumOff val="40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 name="Rectangle: Rounded Corners 5">
            <a:extLst>
              <a:ext uri="{FF2B5EF4-FFF2-40B4-BE49-F238E27FC236}">
                <a16:creationId xmlns:a16="http://schemas.microsoft.com/office/drawing/2014/main" id="{6C73839D-C37D-B7BB-05F7-CD6B409D5B7B}"/>
              </a:ext>
            </a:extLst>
          </p:cNvPr>
          <p:cNvSpPr/>
          <p:nvPr/>
        </p:nvSpPr>
        <p:spPr>
          <a:xfrm rot="18959774">
            <a:off x="6256717" y="4918241"/>
            <a:ext cx="834974" cy="237330"/>
          </a:xfrm>
          <a:prstGeom prst="roundRect">
            <a:avLst/>
          </a:prstGeom>
          <a:noFill/>
          <a:ln>
            <a:solidFill>
              <a:schemeClr val="accent4">
                <a:lumMod val="60000"/>
                <a:lumOff val="40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3800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66072" y="66596"/>
            <a:ext cx="3748408" cy="921494"/>
          </a:xfrm>
        </p:spPr>
        <p:txBody>
          <a:bodyPr/>
          <a:lstStyle/>
          <a:p>
            <a:r>
              <a:rPr lang="en-US">
                <a:latin typeface="+mn-lt"/>
              </a:rPr>
              <a:t>Further EDA</a:t>
            </a:r>
            <a:br>
              <a:rPr lang="en-US">
                <a:latin typeface="+mn-lt"/>
              </a:rPr>
            </a:br>
            <a:r>
              <a:rPr lang="en-US" sz="2000" b="0">
                <a:latin typeface="+mn-lt"/>
              </a:rPr>
              <a:t>Experience &amp; Degree</a:t>
            </a:r>
            <a:endParaRPr lang="en-US">
              <a:latin typeface="+mn-lt"/>
            </a:endParaRP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65</a:t>
            </a:fld>
            <a:endParaRPr lang="en-US" altLang="zh-CN"/>
          </a:p>
        </p:txBody>
      </p:sp>
      <p:sp>
        <p:nvSpPr>
          <p:cNvPr id="15" name="Text Placeholder 12">
            <a:extLst>
              <a:ext uri="{FF2B5EF4-FFF2-40B4-BE49-F238E27FC236}">
                <a16:creationId xmlns:a16="http://schemas.microsoft.com/office/drawing/2014/main" id="{926DC583-1FB4-4E11-160F-7105F981CDF8}"/>
              </a:ext>
            </a:extLst>
          </p:cNvPr>
          <p:cNvSpPr txBox="1">
            <a:spLocks/>
          </p:cNvSpPr>
          <p:nvPr/>
        </p:nvSpPr>
        <p:spPr>
          <a:xfrm>
            <a:off x="6096583" y="944759"/>
            <a:ext cx="5162709" cy="19964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p:txBody>
      </p:sp>
      <p:pic>
        <p:nvPicPr>
          <p:cNvPr id="4" name="Picture 3" descr="A graph with different colored squares&#10;&#10;Description automatically generated">
            <a:extLst>
              <a:ext uri="{FF2B5EF4-FFF2-40B4-BE49-F238E27FC236}">
                <a16:creationId xmlns:a16="http://schemas.microsoft.com/office/drawing/2014/main" id="{6441314A-0607-E316-36C8-C18C7251B622}"/>
              </a:ext>
            </a:extLst>
          </p:cNvPr>
          <p:cNvPicPr>
            <a:picLocks noChangeAspect="1"/>
          </p:cNvPicPr>
          <p:nvPr/>
        </p:nvPicPr>
        <p:blipFill>
          <a:blip r:embed="rId3"/>
          <a:stretch>
            <a:fillRect/>
          </a:stretch>
        </p:blipFill>
        <p:spPr>
          <a:xfrm>
            <a:off x="2600793" y="1188833"/>
            <a:ext cx="7258985" cy="4592756"/>
          </a:xfrm>
          <a:prstGeom prst="rect">
            <a:avLst/>
          </a:prstGeom>
        </p:spPr>
      </p:pic>
    </p:spTree>
    <p:extLst>
      <p:ext uri="{BB962C8B-B14F-4D97-AF65-F5344CB8AC3E}">
        <p14:creationId xmlns:p14="http://schemas.microsoft.com/office/powerpoint/2010/main" val="3924402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58944" y="226171"/>
            <a:ext cx="3981681" cy="2252596"/>
          </a:xfrm>
        </p:spPr>
        <p:txBody>
          <a:bodyPr/>
          <a:lstStyle/>
          <a:p>
            <a:r>
              <a:rPr lang="en-US" b="0">
                <a:solidFill>
                  <a:srgbClr val="000000"/>
                </a:solidFill>
                <a:latin typeface="+mn-lt"/>
                <a:cs typeface="Calibri Light"/>
              </a:rPr>
              <a:t>Approach to Complexity:</a:t>
            </a:r>
            <a:endParaRPr lang="en-US" b="0">
              <a:latin typeface="+mn-lt"/>
              <a:cs typeface="Calibri Light"/>
            </a:endParaRPr>
          </a:p>
          <a:p>
            <a:r>
              <a:rPr lang="en-US" sz="2000">
                <a:latin typeface="+mn-lt"/>
              </a:rPr>
              <a:t>Interaction Terms</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7636843" y="4488820"/>
            <a:ext cx="1102873" cy="420683"/>
          </a:xfrm>
        </p:spPr>
        <p:txBody>
          <a:bodyPr/>
          <a:lstStyle/>
          <a:p>
            <a:r>
              <a:rPr lang="en-US">
                <a:cs typeface="Posterama"/>
              </a:rPr>
              <a:t>Job Title</a:t>
            </a:r>
            <a:endParaRPr lang="en-US"/>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7636948" y="5333969"/>
            <a:ext cx="1246528" cy="408192"/>
          </a:xfrm>
        </p:spPr>
        <p:txBody>
          <a:bodyPr/>
          <a:lstStyle/>
          <a:p>
            <a:r>
              <a:rPr lang="en-US">
                <a:cs typeface="Posterama"/>
              </a:rPr>
              <a:t>Experience</a:t>
            </a:r>
            <a:endParaRPr lang="en-US"/>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7681028" y="6123485"/>
            <a:ext cx="1056726" cy="421399"/>
          </a:xfrm>
        </p:spPr>
        <p:txBody>
          <a:bodyPr/>
          <a:lstStyle/>
          <a:p>
            <a:r>
              <a:rPr lang="en-US">
                <a:cs typeface="Posterama"/>
              </a:rPr>
              <a:t>Degree</a:t>
            </a:r>
            <a:endParaRPr lang="en-US"/>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66</a:t>
            </a:fld>
            <a:endParaRPr lang="en-US" altLang="zh-CN"/>
          </a:p>
        </p:txBody>
      </p:sp>
      <p:pic>
        <p:nvPicPr>
          <p:cNvPr id="25" name="Picture Placeholder 24" descr="Graduation cap with solid fill">
            <a:extLst>
              <a:ext uri="{FF2B5EF4-FFF2-40B4-BE49-F238E27FC236}">
                <a16:creationId xmlns:a16="http://schemas.microsoft.com/office/drawing/2014/main" id="{00F4ECF8-CCA6-59AF-B41F-7A5AB956B614}"/>
              </a:ext>
            </a:extLst>
          </p:cNvPr>
          <p:cNvPicPr>
            <a:picLocks noGrp="1" noChangeAspect="1"/>
          </p:cNvPicPr>
          <p:nvPr>
            <p:ph type="pic" sz="quarter" idx="38"/>
          </p:nvPr>
        </p:nvPicPr>
        <p:blipFill>
          <a:blip r:embed="rId3">
            <a:extLst>
              <a:ext uri="{96DAC541-7B7A-43D3-8B79-37D633B846F1}">
                <asvg:svgBlip xmlns:asvg="http://schemas.microsoft.com/office/drawing/2016/SVG/main" r:embed="rId4"/>
              </a:ext>
            </a:extLst>
          </a:blip>
          <a:srcRect l="2528" r="2528"/>
          <a:stretch/>
        </p:blipFill>
        <p:spPr>
          <a:xfrm>
            <a:off x="7149119" y="6048080"/>
            <a:ext cx="536270" cy="565882"/>
          </a:xfrm>
        </p:spPr>
      </p:pic>
      <p:pic>
        <p:nvPicPr>
          <p:cNvPr id="24" name="Picture Placeholder 23" descr="Bar graph with upward trend with solid fill">
            <a:extLst>
              <a:ext uri="{FF2B5EF4-FFF2-40B4-BE49-F238E27FC236}">
                <a16:creationId xmlns:a16="http://schemas.microsoft.com/office/drawing/2014/main" id="{F72C1F70-8753-F884-310F-B91486F0445A}"/>
              </a:ext>
            </a:extLst>
          </p:cNvPr>
          <p:cNvPicPr>
            <a:picLocks noGrp="1" noChangeAspect="1"/>
          </p:cNvPicPr>
          <p:nvPr>
            <p:ph type="pic" sz="quarter" idx="37"/>
          </p:nvPr>
        </p:nvPicPr>
        <p:blipFill>
          <a:blip r:embed="rId5">
            <a:extLst>
              <a:ext uri="{96DAC541-7B7A-43D3-8B79-37D633B846F1}">
                <asvg:svgBlip xmlns:asvg="http://schemas.microsoft.com/office/drawing/2016/SVG/main" r:embed="rId6"/>
              </a:ext>
            </a:extLst>
          </a:blip>
          <a:srcRect l="2661" r="2661"/>
          <a:stretch/>
        </p:blipFill>
        <p:spPr>
          <a:xfrm>
            <a:off x="7128267" y="5256365"/>
            <a:ext cx="536270" cy="565882"/>
          </a:xfrm>
        </p:spPr>
      </p:pic>
      <p:pic>
        <p:nvPicPr>
          <p:cNvPr id="22" name="Picture Placeholder 21" descr="Briefcase with solid fill">
            <a:extLst>
              <a:ext uri="{FF2B5EF4-FFF2-40B4-BE49-F238E27FC236}">
                <a16:creationId xmlns:a16="http://schemas.microsoft.com/office/drawing/2014/main" id="{E4AC42C3-5733-5711-B05F-99022D188846}"/>
              </a:ext>
            </a:extLst>
          </p:cNvPr>
          <p:cNvPicPr>
            <a:picLocks noGrp="1" noChangeAspect="1"/>
          </p:cNvPicPr>
          <p:nvPr>
            <p:ph type="pic" sz="quarter" idx="36"/>
          </p:nvPr>
        </p:nvPicPr>
        <p:blipFill>
          <a:blip r:embed="rId7">
            <a:extLst>
              <a:ext uri="{96DAC541-7B7A-43D3-8B79-37D633B846F1}">
                <asvg:svgBlip xmlns:asvg="http://schemas.microsoft.com/office/drawing/2016/SVG/main" r:embed="rId8"/>
              </a:ext>
            </a:extLst>
          </a:blip>
          <a:srcRect l="5182" r="5182"/>
          <a:stretch/>
        </p:blipFill>
        <p:spPr>
          <a:xfrm>
            <a:off x="7129706" y="4416001"/>
            <a:ext cx="507778" cy="565882"/>
          </a:xfrm>
        </p:spPr>
      </p:pic>
      <p:sp>
        <p:nvSpPr>
          <p:cNvPr id="18" name="Text Placeholder 8">
            <a:extLst>
              <a:ext uri="{FF2B5EF4-FFF2-40B4-BE49-F238E27FC236}">
                <a16:creationId xmlns:a16="http://schemas.microsoft.com/office/drawing/2014/main" id="{C8844B1E-D441-C531-0B4F-0AF6AE09D3B9}"/>
              </a:ext>
            </a:extLst>
          </p:cNvPr>
          <p:cNvSpPr txBox="1">
            <a:spLocks/>
          </p:cNvSpPr>
          <p:nvPr/>
        </p:nvSpPr>
        <p:spPr>
          <a:xfrm>
            <a:off x="6857211" y="226658"/>
            <a:ext cx="2230129" cy="301031"/>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Posterama"/>
              </a:rPr>
              <a:t>So many predictors! </a:t>
            </a:r>
            <a:endParaRPr lang="en-US"/>
          </a:p>
        </p:txBody>
      </p:sp>
      <p:sp>
        <p:nvSpPr>
          <p:cNvPr id="19" name="TextBox 18">
            <a:extLst>
              <a:ext uri="{FF2B5EF4-FFF2-40B4-BE49-F238E27FC236}">
                <a16:creationId xmlns:a16="http://schemas.microsoft.com/office/drawing/2014/main" id="{FE196CC1-F6F6-F1A5-0B39-8A745D1EE625}"/>
              </a:ext>
            </a:extLst>
          </p:cNvPr>
          <p:cNvSpPr txBox="1"/>
          <p:nvPr/>
        </p:nvSpPr>
        <p:spPr>
          <a:xfrm>
            <a:off x="3653822" y="4378037"/>
            <a:ext cx="2529085"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F253E"/>
                </a:solidFill>
              </a:rPr>
              <a:t>Practically significant:</a:t>
            </a:r>
          </a:p>
          <a:p>
            <a:endParaRPr lang="en-US" b="1">
              <a:solidFill>
                <a:srgbClr val="0F253E"/>
              </a:solidFill>
            </a:endParaRPr>
          </a:p>
          <a:p>
            <a:pPr marL="285750" indent="-285750">
              <a:buFont typeface="Arial"/>
              <a:buChar char="•"/>
            </a:pPr>
            <a:r>
              <a:rPr lang="en-US" sz="1600" b="1">
                <a:solidFill>
                  <a:srgbClr val="0F253E"/>
                </a:solidFill>
              </a:rPr>
              <a:t>Theoretical Rationale</a:t>
            </a:r>
          </a:p>
          <a:p>
            <a:pPr marL="285750" indent="-285750">
              <a:buFont typeface="Arial"/>
              <a:buChar char="•"/>
            </a:pPr>
            <a:endParaRPr lang="en-US" sz="1600" b="1">
              <a:solidFill>
                <a:srgbClr val="0F253E"/>
              </a:solidFill>
            </a:endParaRPr>
          </a:p>
          <a:p>
            <a:pPr marL="285750" indent="-285750">
              <a:buFont typeface="Arial"/>
              <a:buChar char="•"/>
            </a:pPr>
            <a:r>
              <a:rPr lang="en-US" sz="1600" b="1">
                <a:solidFill>
                  <a:srgbClr val="0F253E"/>
                </a:solidFill>
              </a:rPr>
              <a:t>Domain Knowledge</a:t>
            </a:r>
            <a:endParaRPr lang="en-US"/>
          </a:p>
          <a:p>
            <a:pPr marL="285750" indent="-285750">
              <a:buFont typeface="Arial"/>
              <a:buChar char="•"/>
            </a:pPr>
            <a:endParaRPr lang="en-US" sz="1600" b="1">
              <a:solidFill>
                <a:srgbClr val="0F253E"/>
              </a:solidFill>
            </a:endParaRPr>
          </a:p>
          <a:p>
            <a:pPr marL="285750" indent="-285750">
              <a:buFont typeface="Arial"/>
              <a:buChar char="•"/>
            </a:pPr>
            <a:r>
              <a:rPr lang="en-US" sz="1600" b="1">
                <a:solidFill>
                  <a:srgbClr val="0F253E"/>
                </a:solidFill>
              </a:rPr>
              <a:t>Practicality</a:t>
            </a:r>
          </a:p>
          <a:p>
            <a:pPr marL="285750" indent="-285750">
              <a:buFont typeface="Arial"/>
              <a:buChar char="•"/>
            </a:pPr>
            <a:endParaRPr lang="en-US" sz="1600" b="1">
              <a:solidFill>
                <a:srgbClr val="0F253E"/>
              </a:solidFill>
            </a:endParaRPr>
          </a:p>
        </p:txBody>
      </p:sp>
      <p:pic>
        <p:nvPicPr>
          <p:cNvPr id="2" name="Picture 1" descr="A graph of colored lines&#10;&#10;Description automatically generated">
            <a:extLst>
              <a:ext uri="{FF2B5EF4-FFF2-40B4-BE49-F238E27FC236}">
                <a16:creationId xmlns:a16="http://schemas.microsoft.com/office/drawing/2014/main" id="{7B183F01-E5A8-3BDB-B836-F8937A036518}"/>
              </a:ext>
            </a:extLst>
          </p:cNvPr>
          <p:cNvPicPr>
            <a:picLocks noChangeAspect="1"/>
          </p:cNvPicPr>
          <p:nvPr/>
        </p:nvPicPr>
        <p:blipFill>
          <a:blip r:embed="rId9"/>
          <a:stretch>
            <a:fillRect/>
          </a:stretch>
        </p:blipFill>
        <p:spPr>
          <a:xfrm>
            <a:off x="5530121" y="796199"/>
            <a:ext cx="4879298" cy="3029568"/>
          </a:xfrm>
          <a:prstGeom prst="rect">
            <a:avLst/>
          </a:prstGeom>
        </p:spPr>
      </p:pic>
    </p:spTree>
    <p:extLst>
      <p:ext uri="{BB962C8B-B14F-4D97-AF65-F5344CB8AC3E}">
        <p14:creationId xmlns:p14="http://schemas.microsoft.com/office/powerpoint/2010/main" val="2808191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a:extLst>
              <a:ext uri="{FF2B5EF4-FFF2-40B4-BE49-F238E27FC236}">
                <a16:creationId xmlns:a16="http://schemas.microsoft.com/office/drawing/2014/main" id="{3334A941-10F8-5695-91B5-8BD0C39E75D7}"/>
              </a:ext>
            </a:extLst>
          </p:cNvPr>
          <p:cNvSpPr>
            <a:spLocks noGrp="1"/>
          </p:cNvSpPr>
          <p:nvPr>
            <p:ph type="ftr" sz="quarter" idx="28"/>
          </p:nvPr>
        </p:nvSpPr>
        <p:spPr>
          <a:xfrm>
            <a:off x="483345" y="826130"/>
            <a:ext cx="4114800" cy="365125"/>
          </a:xfrm>
        </p:spPr>
        <p:txBody>
          <a:bodyPr/>
          <a:lstStyle/>
          <a:p>
            <a:pPr>
              <a:spcAft>
                <a:spcPts val="600"/>
              </a:spcAft>
            </a:pPr>
            <a:r>
              <a:rPr lang="en-US" sz="2000">
                <a:latin typeface="Abadi" panose="020B0604020104020204" pitchFamily="34" charset="0"/>
              </a:rPr>
              <a:t>Basic Model Review</a:t>
            </a:r>
          </a:p>
        </p:txBody>
      </p:sp>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latin typeface="Abadi" panose="020B0604020104020204" pitchFamily="34" charset="0"/>
              </a:rPr>
              <a:pPr>
                <a:spcAft>
                  <a:spcPts val="600"/>
                </a:spcAft>
              </a:pPr>
              <a:t>67</a:t>
            </a:fld>
            <a:endParaRPr lang="en-US" altLang="zh-CN">
              <a:latin typeface="Abadi" panose="020B0604020104020204" pitchFamily="34" charset="0"/>
            </a:endParaRPr>
          </a:p>
        </p:txBody>
      </p:sp>
      <p:sp>
        <p:nvSpPr>
          <p:cNvPr id="9" name="Title 45">
            <a:extLst>
              <a:ext uri="{FF2B5EF4-FFF2-40B4-BE49-F238E27FC236}">
                <a16:creationId xmlns:a16="http://schemas.microsoft.com/office/drawing/2014/main" id="{CAA1D902-11E5-B588-2AA5-CAD888124BB4}"/>
              </a:ext>
            </a:extLst>
          </p:cNvPr>
          <p:cNvSpPr txBox="1">
            <a:spLocks/>
          </p:cNvSpPr>
          <p:nvPr/>
        </p:nvSpPr>
        <p:spPr>
          <a:xfrm>
            <a:off x="483345" y="217759"/>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err="1">
                <a:latin typeface="Abadi" panose="020B0604020104020204" pitchFamily="34" charset="0"/>
              </a:rPr>
              <a:t>GLMnet</a:t>
            </a:r>
            <a:r>
              <a:rPr lang="en-US">
                <a:latin typeface="Abadi" panose="020B0604020104020204" pitchFamily="34" charset="0"/>
              </a:rPr>
              <a:t>:</a:t>
            </a:r>
          </a:p>
          <a:p>
            <a:endParaRPr lang="en-US" sz="2400">
              <a:latin typeface="Abadi" panose="020B0604020104020204" pitchFamily="34" charset="0"/>
            </a:endParaRPr>
          </a:p>
        </p:txBody>
      </p:sp>
      <p:pic>
        <p:nvPicPr>
          <p:cNvPr id="5" name="Picture 4">
            <a:extLst>
              <a:ext uri="{FF2B5EF4-FFF2-40B4-BE49-F238E27FC236}">
                <a16:creationId xmlns:a16="http://schemas.microsoft.com/office/drawing/2014/main" id="{CA6123A3-361E-5CA5-768F-1E55309ED1CF}"/>
              </a:ext>
            </a:extLst>
          </p:cNvPr>
          <p:cNvPicPr>
            <a:picLocks noChangeAspect="1"/>
          </p:cNvPicPr>
          <p:nvPr/>
        </p:nvPicPr>
        <p:blipFill>
          <a:blip r:embed="rId3"/>
          <a:stretch>
            <a:fillRect/>
          </a:stretch>
        </p:blipFill>
        <p:spPr>
          <a:xfrm>
            <a:off x="526887" y="1309982"/>
            <a:ext cx="5337895" cy="2843552"/>
          </a:xfrm>
          <a:prstGeom prst="rect">
            <a:avLst/>
          </a:prstGeom>
        </p:spPr>
      </p:pic>
      <p:sp>
        <p:nvSpPr>
          <p:cNvPr id="7" name="TextBox 6">
            <a:extLst>
              <a:ext uri="{FF2B5EF4-FFF2-40B4-BE49-F238E27FC236}">
                <a16:creationId xmlns:a16="http://schemas.microsoft.com/office/drawing/2014/main" id="{1347DAEB-8716-8B95-0ADB-892F286B3F6C}"/>
              </a:ext>
            </a:extLst>
          </p:cNvPr>
          <p:cNvSpPr txBox="1"/>
          <p:nvPr/>
        </p:nvSpPr>
        <p:spPr>
          <a:xfrm>
            <a:off x="1429190" y="4631404"/>
            <a:ext cx="37653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badi" panose="020B0604020104020204" pitchFamily="34" charset="0"/>
                <a:ea typeface="微软雅黑"/>
                <a:cs typeface="Posterama"/>
              </a:rPr>
              <a:t>log(</a:t>
            </a:r>
            <a:r>
              <a:rPr lang="en-US" sz="1400" err="1">
                <a:latin typeface="Abadi" panose="020B0604020104020204" pitchFamily="34" charset="0"/>
                <a:ea typeface="微软雅黑"/>
                <a:cs typeface="Posterama"/>
              </a:rPr>
              <a:t>AvgSalary</a:t>
            </a:r>
            <a:r>
              <a:rPr lang="en-US" sz="1400">
                <a:latin typeface="Abadi" panose="020B0604020104020204" pitchFamily="34" charset="0"/>
                <a:ea typeface="微软雅黑"/>
                <a:cs typeface="Posterama"/>
              </a:rPr>
              <a:t>)~ Hourly + </a:t>
            </a:r>
            <a:r>
              <a:rPr lang="en-US" sz="1400" err="1">
                <a:latin typeface="Abadi" panose="020B0604020104020204" pitchFamily="34" charset="0"/>
                <a:ea typeface="微软雅黑"/>
                <a:cs typeface="Posterama"/>
              </a:rPr>
              <a:t>Job.Location</a:t>
            </a:r>
            <a:r>
              <a:rPr lang="en-US" sz="1400">
                <a:latin typeface="Abadi" panose="020B0604020104020204" pitchFamily="34" charset="0"/>
                <a:ea typeface="微软雅黑"/>
                <a:cs typeface="Posterama"/>
              </a:rPr>
              <a:t> + Python + Sector + Revenue + </a:t>
            </a:r>
            <a:r>
              <a:rPr lang="en-US" sz="1400" err="1">
                <a:latin typeface="Abadi" panose="020B0604020104020204" pitchFamily="34" charset="0"/>
                <a:ea typeface="微软雅黑"/>
                <a:cs typeface="Posterama"/>
              </a:rPr>
              <a:t>sas</a:t>
            </a:r>
            <a:r>
              <a:rPr lang="en-US" sz="1400">
                <a:latin typeface="Abadi" panose="020B0604020104020204" pitchFamily="34" charset="0"/>
                <a:ea typeface="微软雅黑"/>
                <a:cs typeface="Posterama"/>
              </a:rPr>
              <a:t> + mongo + </a:t>
            </a:r>
            <a:r>
              <a:rPr lang="en-US" sz="1400" err="1">
                <a:latin typeface="Abadi" panose="020B0604020104020204" pitchFamily="34" charset="0"/>
                <a:ea typeface="微软雅黑"/>
                <a:cs typeface="Posterama"/>
              </a:rPr>
              <a:t>Job_title</a:t>
            </a:r>
            <a:r>
              <a:rPr lang="en-US" sz="1400">
                <a:latin typeface="Abadi" panose="020B0604020104020204" pitchFamily="34" charset="0"/>
                <a:ea typeface="微软雅黑"/>
                <a:cs typeface="Posterama"/>
              </a:rPr>
              <a:t> + Experience + Degree</a:t>
            </a:r>
            <a:endParaRPr lang="en-US" sz="1400">
              <a:latin typeface="Abadi" panose="020B0604020104020204" pitchFamily="34" charset="0"/>
            </a:endParaRPr>
          </a:p>
        </p:txBody>
      </p:sp>
      <p:pic>
        <p:nvPicPr>
          <p:cNvPr id="10" name="Picture 9">
            <a:extLst>
              <a:ext uri="{FF2B5EF4-FFF2-40B4-BE49-F238E27FC236}">
                <a16:creationId xmlns:a16="http://schemas.microsoft.com/office/drawing/2014/main" id="{D43009AB-60B0-BF1F-B81C-2F3AE6AD789D}"/>
              </a:ext>
            </a:extLst>
          </p:cNvPr>
          <p:cNvPicPr>
            <a:picLocks noChangeAspect="1"/>
          </p:cNvPicPr>
          <p:nvPr/>
        </p:nvPicPr>
        <p:blipFill>
          <a:blip r:embed="rId4"/>
          <a:stretch>
            <a:fillRect/>
          </a:stretch>
        </p:blipFill>
        <p:spPr>
          <a:xfrm>
            <a:off x="6244773" y="1309980"/>
            <a:ext cx="5575953" cy="2843551"/>
          </a:xfrm>
          <a:prstGeom prst="rect">
            <a:avLst/>
          </a:prstGeom>
        </p:spPr>
      </p:pic>
      <p:sp>
        <p:nvSpPr>
          <p:cNvPr id="2" name="Rectangle: Rounded Corners 1">
            <a:extLst>
              <a:ext uri="{FF2B5EF4-FFF2-40B4-BE49-F238E27FC236}">
                <a16:creationId xmlns:a16="http://schemas.microsoft.com/office/drawing/2014/main" id="{0D1CBD07-5569-4355-D2DA-C52638A806B9}"/>
              </a:ext>
            </a:extLst>
          </p:cNvPr>
          <p:cNvSpPr/>
          <p:nvPr/>
        </p:nvSpPr>
        <p:spPr>
          <a:xfrm>
            <a:off x="665583" y="3048944"/>
            <a:ext cx="3533193" cy="149901"/>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Tree>
    <p:extLst>
      <p:ext uri="{BB962C8B-B14F-4D97-AF65-F5344CB8AC3E}">
        <p14:creationId xmlns:p14="http://schemas.microsoft.com/office/powerpoint/2010/main" val="366332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
            <a:extLst>
              <a:ext uri="{FF2B5EF4-FFF2-40B4-BE49-F238E27FC236}">
                <a16:creationId xmlns:a16="http://schemas.microsoft.com/office/drawing/2014/main" id="{3F190D0E-9607-B08F-1ACC-E2E9812A871D}"/>
              </a:ext>
            </a:extLst>
          </p:cNvPr>
          <p:cNvSpPr>
            <a:spLocks noGrp="1"/>
          </p:cNvSpPr>
          <p:nvPr>
            <p:ph type="sldNum" sz="quarter" idx="50"/>
          </p:nvPr>
        </p:nvSpPr>
        <p:spPr>
          <a:xfrm>
            <a:off x="11194169" y="6217920"/>
            <a:ext cx="458592" cy="365125"/>
          </a:xfrm>
        </p:spPr>
        <p:txBody>
          <a:bodyPr/>
          <a:lstStyle/>
          <a:p>
            <a:pPr>
              <a:spcAft>
                <a:spcPts val="600"/>
              </a:spcAft>
            </a:pPr>
            <a:fld id="{47FEACEE-25B4-4A2D-B147-27296E36371D}" type="slidenum">
              <a:rPr lang="en-US" altLang="zh-CN" smtClean="0">
                <a:latin typeface="Abadi" panose="020B0604020104020204" pitchFamily="34" charset="0"/>
              </a:rPr>
              <a:pPr>
                <a:spcAft>
                  <a:spcPts val="600"/>
                </a:spcAft>
              </a:pPr>
              <a:t>68</a:t>
            </a:fld>
            <a:endParaRPr lang="en-US" altLang="zh-CN">
              <a:latin typeface="Abadi" panose="020B0604020104020204" pitchFamily="34" charset="0"/>
            </a:endParaRPr>
          </a:p>
        </p:txBody>
      </p:sp>
      <p:sp>
        <p:nvSpPr>
          <p:cNvPr id="7" name="Title 45">
            <a:extLst>
              <a:ext uri="{FF2B5EF4-FFF2-40B4-BE49-F238E27FC236}">
                <a16:creationId xmlns:a16="http://schemas.microsoft.com/office/drawing/2014/main" id="{FCF3B38F-F524-55D4-5788-4A6CFF139C43}"/>
              </a:ext>
            </a:extLst>
          </p:cNvPr>
          <p:cNvSpPr txBox="1">
            <a:spLocks/>
          </p:cNvSpPr>
          <p:nvPr/>
        </p:nvSpPr>
        <p:spPr>
          <a:xfrm>
            <a:off x="440762" y="118188"/>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err="1">
                <a:latin typeface="Abadi" panose="020B0604020104020204" pitchFamily="34" charset="0"/>
              </a:rPr>
              <a:t>GLMnet</a:t>
            </a:r>
            <a:r>
              <a:rPr lang="en-US">
                <a:latin typeface="Abadi" panose="020B0604020104020204" pitchFamily="34" charset="0"/>
              </a:rPr>
              <a:t>:</a:t>
            </a:r>
          </a:p>
          <a:p>
            <a:r>
              <a:rPr lang="en-US" sz="2400">
                <a:latin typeface="Abadi" panose="020B0604020104020204" pitchFamily="34" charset="0"/>
              </a:rPr>
              <a:t>Log(</a:t>
            </a:r>
            <a:r>
              <a:rPr lang="en-US" sz="2400" err="1">
                <a:latin typeface="Abadi" panose="020B0604020104020204" pitchFamily="34" charset="0"/>
              </a:rPr>
              <a:t>AvgSalary</a:t>
            </a:r>
            <a:r>
              <a:rPr lang="en-US" sz="2400">
                <a:latin typeface="Abadi" panose="020B0604020104020204" pitchFamily="34" charset="0"/>
              </a:rPr>
              <a:t>) &amp; Interaction</a:t>
            </a:r>
            <a:endParaRPr lang="en-US">
              <a:latin typeface="Abadi" panose="020B0604020104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643B8060-04BE-08A0-2E02-01D4C613D2CE}"/>
              </a:ext>
            </a:extLst>
          </p:cNvPr>
          <p:cNvPicPr>
            <a:picLocks noChangeAspect="1"/>
          </p:cNvPicPr>
          <p:nvPr/>
        </p:nvPicPr>
        <p:blipFill>
          <a:blip r:embed="rId3"/>
          <a:stretch>
            <a:fillRect/>
          </a:stretch>
        </p:blipFill>
        <p:spPr>
          <a:xfrm>
            <a:off x="539671" y="1363524"/>
            <a:ext cx="5151194" cy="2783026"/>
          </a:xfrm>
          <a:prstGeom prst="rect">
            <a:avLst/>
          </a:prstGeom>
        </p:spPr>
      </p:pic>
      <p:sp>
        <p:nvSpPr>
          <p:cNvPr id="4" name="TextBox 3">
            <a:extLst>
              <a:ext uri="{FF2B5EF4-FFF2-40B4-BE49-F238E27FC236}">
                <a16:creationId xmlns:a16="http://schemas.microsoft.com/office/drawing/2014/main" id="{DDEBA875-D0AC-A833-DEEE-71135AF86156}"/>
              </a:ext>
            </a:extLst>
          </p:cNvPr>
          <p:cNvSpPr txBox="1"/>
          <p:nvPr/>
        </p:nvSpPr>
        <p:spPr>
          <a:xfrm>
            <a:off x="1429190" y="4631404"/>
            <a:ext cx="376536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badi" panose="020B0604020104020204" pitchFamily="34" charset="0"/>
                <a:ea typeface="微软雅黑"/>
                <a:cs typeface="Posterama"/>
              </a:rPr>
              <a:t>log(</a:t>
            </a:r>
            <a:r>
              <a:rPr lang="en-US" sz="1400" err="1">
                <a:latin typeface="Abadi" panose="020B0604020104020204" pitchFamily="34" charset="0"/>
                <a:ea typeface="微软雅黑"/>
                <a:cs typeface="Posterama"/>
              </a:rPr>
              <a:t>AvgSalary</a:t>
            </a:r>
            <a:r>
              <a:rPr lang="en-US" sz="1400">
                <a:latin typeface="Abadi" panose="020B0604020104020204" pitchFamily="34" charset="0"/>
                <a:ea typeface="微软雅黑"/>
                <a:cs typeface="Posterama"/>
              </a:rPr>
              <a:t>)~ Hourly + </a:t>
            </a:r>
            <a:r>
              <a:rPr lang="en-US" sz="1400" err="1">
                <a:latin typeface="Abadi" panose="020B0604020104020204" pitchFamily="34" charset="0"/>
                <a:ea typeface="微软雅黑"/>
                <a:cs typeface="Posterama"/>
              </a:rPr>
              <a:t>Job.Location</a:t>
            </a:r>
            <a:r>
              <a:rPr lang="en-US" sz="1400">
                <a:latin typeface="Abadi" panose="020B0604020104020204" pitchFamily="34" charset="0"/>
                <a:ea typeface="微软雅黑"/>
                <a:cs typeface="Posterama"/>
              </a:rPr>
              <a:t> + Python + Sector + Revenue + </a:t>
            </a:r>
            <a:r>
              <a:rPr lang="en-US" sz="1400" err="1">
                <a:latin typeface="Abadi" panose="020B0604020104020204" pitchFamily="34" charset="0"/>
                <a:ea typeface="微软雅黑"/>
                <a:cs typeface="Posterama"/>
              </a:rPr>
              <a:t>sas</a:t>
            </a:r>
            <a:r>
              <a:rPr lang="en-US" sz="1400">
                <a:latin typeface="Abadi" panose="020B0604020104020204" pitchFamily="34" charset="0"/>
                <a:ea typeface="微软雅黑"/>
                <a:cs typeface="Posterama"/>
              </a:rPr>
              <a:t> + mongo + </a:t>
            </a:r>
            <a:r>
              <a:rPr lang="en-US" sz="1400" b="1" err="1">
                <a:latin typeface="Abadi" panose="020B0604020104020204" pitchFamily="34" charset="0"/>
                <a:ea typeface="微软雅黑"/>
                <a:cs typeface="Posterama"/>
              </a:rPr>
              <a:t>Job_title</a:t>
            </a:r>
            <a:r>
              <a:rPr lang="en-US" sz="1400" b="1">
                <a:latin typeface="Abadi" panose="020B0604020104020204" pitchFamily="34" charset="0"/>
                <a:ea typeface="微软雅黑"/>
                <a:cs typeface="Posterama"/>
              </a:rPr>
              <a:t> * Experience * Degree</a:t>
            </a:r>
            <a:endParaRPr lang="en-US" sz="1400">
              <a:latin typeface="Abadi" panose="020B0604020104020204" pitchFamily="34" charset="0"/>
            </a:endParaRPr>
          </a:p>
        </p:txBody>
      </p:sp>
      <p:pic>
        <p:nvPicPr>
          <p:cNvPr id="6" name="Picture 5">
            <a:extLst>
              <a:ext uri="{FF2B5EF4-FFF2-40B4-BE49-F238E27FC236}">
                <a16:creationId xmlns:a16="http://schemas.microsoft.com/office/drawing/2014/main" id="{060DBE5B-B45E-CD9A-91B7-511146DBF6D3}"/>
              </a:ext>
            </a:extLst>
          </p:cNvPr>
          <p:cNvPicPr>
            <a:picLocks noChangeAspect="1"/>
          </p:cNvPicPr>
          <p:nvPr/>
        </p:nvPicPr>
        <p:blipFill>
          <a:blip r:embed="rId4"/>
          <a:stretch>
            <a:fillRect/>
          </a:stretch>
        </p:blipFill>
        <p:spPr>
          <a:xfrm>
            <a:off x="5822302" y="1363523"/>
            <a:ext cx="6249113" cy="2783025"/>
          </a:xfrm>
          <a:prstGeom prst="rect">
            <a:avLst/>
          </a:prstGeom>
        </p:spPr>
      </p:pic>
      <p:sp>
        <p:nvSpPr>
          <p:cNvPr id="2" name="Rectangle: Rounded Corners 1">
            <a:extLst>
              <a:ext uri="{FF2B5EF4-FFF2-40B4-BE49-F238E27FC236}">
                <a16:creationId xmlns:a16="http://schemas.microsoft.com/office/drawing/2014/main" id="{C1F76C81-FDC7-5FDF-56B7-A2EBE174E8A2}"/>
              </a:ext>
            </a:extLst>
          </p:cNvPr>
          <p:cNvSpPr/>
          <p:nvPr/>
        </p:nvSpPr>
        <p:spPr>
          <a:xfrm>
            <a:off x="665583" y="3429000"/>
            <a:ext cx="3470987" cy="149901"/>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Tree>
    <p:extLst>
      <p:ext uri="{BB962C8B-B14F-4D97-AF65-F5344CB8AC3E}">
        <p14:creationId xmlns:p14="http://schemas.microsoft.com/office/powerpoint/2010/main" val="56806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
            <a:extLst>
              <a:ext uri="{FF2B5EF4-FFF2-40B4-BE49-F238E27FC236}">
                <a16:creationId xmlns:a16="http://schemas.microsoft.com/office/drawing/2014/main" id="{3F190D0E-9607-B08F-1ACC-E2E9812A871D}"/>
              </a:ext>
            </a:extLst>
          </p:cNvPr>
          <p:cNvSpPr>
            <a:spLocks noGrp="1"/>
          </p:cNvSpPr>
          <p:nvPr>
            <p:ph type="sldNum" sz="quarter" idx="40"/>
          </p:nvPr>
        </p:nvSpPr>
        <p:spPr/>
        <p:txBody>
          <a:bodyPr/>
          <a:lstStyle/>
          <a:p>
            <a:pPr>
              <a:spcAft>
                <a:spcPts val="600"/>
              </a:spcAft>
            </a:pPr>
            <a:fld id="{47FEACEE-25B4-4A2D-B147-27296E36371D}" type="slidenum">
              <a:rPr lang="en-US" altLang="zh-CN" smtClean="0">
                <a:latin typeface="Abadi" panose="020B0604020104020204" pitchFamily="34" charset="0"/>
              </a:rPr>
              <a:pPr>
                <a:spcAft>
                  <a:spcPts val="600"/>
                </a:spcAft>
              </a:pPr>
              <a:t>69</a:t>
            </a:fld>
            <a:endParaRPr lang="en-US" altLang="zh-CN">
              <a:latin typeface="Abadi" panose="020B0604020104020204" pitchFamily="34" charset="0"/>
            </a:endParaRPr>
          </a:p>
        </p:txBody>
      </p:sp>
      <p:sp>
        <p:nvSpPr>
          <p:cNvPr id="7" name="Title 45">
            <a:extLst>
              <a:ext uri="{FF2B5EF4-FFF2-40B4-BE49-F238E27FC236}">
                <a16:creationId xmlns:a16="http://schemas.microsoft.com/office/drawing/2014/main" id="{FCF3B38F-F524-55D4-5788-4A6CFF139C43}"/>
              </a:ext>
            </a:extLst>
          </p:cNvPr>
          <p:cNvSpPr txBox="1">
            <a:spLocks/>
          </p:cNvSpPr>
          <p:nvPr/>
        </p:nvSpPr>
        <p:spPr>
          <a:xfrm>
            <a:off x="483345" y="217759"/>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a:solidFill>
                  <a:srgbClr val="0F253E"/>
                </a:solidFill>
                <a:latin typeface="Abadi" panose="020B0604020104020204" pitchFamily="34" charset="0"/>
                <a:cs typeface="Calibri Light"/>
              </a:rPr>
              <a:t>KNN:</a:t>
            </a:r>
          </a:p>
          <a:p>
            <a:r>
              <a:rPr lang="en-US" sz="2000">
                <a:solidFill>
                  <a:srgbClr val="0F253E"/>
                </a:solidFill>
                <a:latin typeface="Abadi" panose="020B0604020104020204" pitchFamily="34" charset="0"/>
                <a:cs typeface="Calibri Light"/>
              </a:rPr>
              <a:t>log(</a:t>
            </a:r>
            <a:r>
              <a:rPr lang="en-US" sz="2000" err="1">
                <a:solidFill>
                  <a:srgbClr val="0F253E"/>
                </a:solidFill>
                <a:latin typeface="Abadi" panose="020B0604020104020204" pitchFamily="34" charset="0"/>
                <a:cs typeface="Calibri Light"/>
              </a:rPr>
              <a:t>AvgSalary</a:t>
            </a:r>
            <a:r>
              <a:rPr lang="en-US" sz="2000">
                <a:solidFill>
                  <a:srgbClr val="0F253E"/>
                </a:solidFill>
                <a:latin typeface="Abadi" panose="020B0604020104020204" pitchFamily="34" charset="0"/>
                <a:cs typeface="Calibri Light"/>
              </a:rPr>
              <a:t>) Nonparametric</a:t>
            </a:r>
          </a:p>
        </p:txBody>
      </p:sp>
      <p:pic>
        <p:nvPicPr>
          <p:cNvPr id="5" name="Picture 4">
            <a:extLst>
              <a:ext uri="{FF2B5EF4-FFF2-40B4-BE49-F238E27FC236}">
                <a16:creationId xmlns:a16="http://schemas.microsoft.com/office/drawing/2014/main" id="{14DC73D7-8B8F-900A-A071-44153843F9CD}"/>
              </a:ext>
            </a:extLst>
          </p:cNvPr>
          <p:cNvPicPr>
            <a:picLocks noChangeAspect="1"/>
          </p:cNvPicPr>
          <p:nvPr/>
        </p:nvPicPr>
        <p:blipFill>
          <a:blip r:embed="rId3"/>
          <a:stretch>
            <a:fillRect/>
          </a:stretch>
        </p:blipFill>
        <p:spPr>
          <a:xfrm>
            <a:off x="6701713" y="2128741"/>
            <a:ext cx="5257800" cy="2762250"/>
          </a:xfrm>
          <a:prstGeom prst="rect">
            <a:avLst/>
          </a:prstGeom>
        </p:spPr>
      </p:pic>
      <p:pic>
        <p:nvPicPr>
          <p:cNvPr id="8" name="Picture 7">
            <a:extLst>
              <a:ext uri="{FF2B5EF4-FFF2-40B4-BE49-F238E27FC236}">
                <a16:creationId xmlns:a16="http://schemas.microsoft.com/office/drawing/2014/main" id="{67C18A3D-C0DE-A1BB-EDFB-33DAD3D46F1A}"/>
              </a:ext>
            </a:extLst>
          </p:cNvPr>
          <p:cNvPicPr>
            <a:picLocks noChangeAspect="1"/>
          </p:cNvPicPr>
          <p:nvPr/>
        </p:nvPicPr>
        <p:blipFill>
          <a:blip r:embed="rId4"/>
          <a:stretch>
            <a:fillRect/>
          </a:stretch>
        </p:blipFill>
        <p:spPr>
          <a:xfrm>
            <a:off x="232488" y="2128741"/>
            <a:ext cx="5257800" cy="2773876"/>
          </a:xfrm>
          <a:prstGeom prst="rect">
            <a:avLst/>
          </a:prstGeom>
        </p:spPr>
      </p:pic>
      <p:sp>
        <p:nvSpPr>
          <p:cNvPr id="9" name="Title 45">
            <a:extLst>
              <a:ext uri="{FF2B5EF4-FFF2-40B4-BE49-F238E27FC236}">
                <a16:creationId xmlns:a16="http://schemas.microsoft.com/office/drawing/2014/main" id="{1C8E8F92-5F08-A7E7-71B8-6CDAE7EBABB7}"/>
              </a:ext>
            </a:extLst>
          </p:cNvPr>
          <p:cNvSpPr txBox="1">
            <a:spLocks/>
          </p:cNvSpPr>
          <p:nvPr/>
        </p:nvSpPr>
        <p:spPr>
          <a:xfrm>
            <a:off x="232487" y="1771386"/>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a:solidFill>
                  <a:srgbClr val="0F253E"/>
                </a:solidFill>
                <a:latin typeface="Abadi" panose="020B0604020104020204" pitchFamily="34" charset="0"/>
                <a:cs typeface="Calibri Light"/>
              </a:rPr>
              <a:t>Normal Model</a:t>
            </a:r>
          </a:p>
        </p:txBody>
      </p:sp>
      <p:sp>
        <p:nvSpPr>
          <p:cNvPr id="10" name="Title 45">
            <a:extLst>
              <a:ext uri="{FF2B5EF4-FFF2-40B4-BE49-F238E27FC236}">
                <a16:creationId xmlns:a16="http://schemas.microsoft.com/office/drawing/2014/main" id="{0C497378-00C5-B70D-BBF0-9DAF5E78D8E8}"/>
              </a:ext>
            </a:extLst>
          </p:cNvPr>
          <p:cNvSpPr txBox="1">
            <a:spLocks/>
          </p:cNvSpPr>
          <p:nvPr/>
        </p:nvSpPr>
        <p:spPr>
          <a:xfrm>
            <a:off x="6615571" y="1771386"/>
            <a:ext cx="4578598" cy="7147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a:solidFill>
                  <a:srgbClr val="0F253E"/>
                </a:solidFill>
                <a:latin typeface="Abadi" panose="020B0604020104020204" pitchFamily="34" charset="0"/>
                <a:cs typeface="Calibri Light"/>
              </a:rPr>
              <a:t>Interaction Model</a:t>
            </a:r>
          </a:p>
        </p:txBody>
      </p:sp>
      <p:sp>
        <p:nvSpPr>
          <p:cNvPr id="2" name="Rectangle: Rounded Corners 1">
            <a:extLst>
              <a:ext uri="{FF2B5EF4-FFF2-40B4-BE49-F238E27FC236}">
                <a16:creationId xmlns:a16="http://schemas.microsoft.com/office/drawing/2014/main" id="{63395F7F-5BD1-C128-A2AE-25372E7E7F91}"/>
              </a:ext>
            </a:extLst>
          </p:cNvPr>
          <p:cNvSpPr/>
          <p:nvPr/>
        </p:nvSpPr>
        <p:spPr>
          <a:xfrm>
            <a:off x="393491" y="3884950"/>
            <a:ext cx="2723213" cy="149901"/>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
        <p:nvSpPr>
          <p:cNvPr id="3" name="Rectangle: Rounded Corners 2">
            <a:extLst>
              <a:ext uri="{FF2B5EF4-FFF2-40B4-BE49-F238E27FC236}">
                <a16:creationId xmlns:a16="http://schemas.microsoft.com/office/drawing/2014/main" id="{27A38013-2498-02DB-DE93-66B842E1B075}"/>
              </a:ext>
            </a:extLst>
          </p:cNvPr>
          <p:cNvSpPr/>
          <p:nvPr/>
        </p:nvSpPr>
        <p:spPr>
          <a:xfrm>
            <a:off x="6845507" y="3903687"/>
            <a:ext cx="2723213" cy="149901"/>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badi" panose="020B0604020104020204" pitchFamily="34" charset="0"/>
            </a:endParaRPr>
          </a:p>
        </p:txBody>
      </p:sp>
    </p:spTree>
    <p:extLst>
      <p:ext uri="{BB962C8B-B14F-4D97-AF65-F5344CB8AC3E}">
        <p14:creationId xmlns:p14="http://schemas.microsoft.com/office/powerpoint/2010/main" val="148801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in)">
                                      <p:cBhvr>
                                        <p:cTn id="2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45176" y="761358"/>
            <a:ext cx="7287021" cy="1668226"/>
          </a:xfrm>
        </p:spPr>
        <p:txBody>
          <a:bodyPr/>
          <a:lstStyle/>
          <a:p>
            <a:r>
              <a:rPr lang="en-US" altLang="zh-CN">
                <a:latin typeface="Abadi"/>
              </a:rPr>
              <a:t>Dataset</a:t>
            </a:r>
            <a:endParaRPr lang="en-US">
              <a:latin typeface="Abadi"/>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7</a:t>
            </a:fld>
            <a:endParaRPr lang="en-US" altLang="zh-CN"/>
          </a:p>
        </p:txBody>
      </p:sp>
      <p:sp>
        <p:nvSpPr>
          <p:cNvPr id="2" name="TextBox 1">
            <a:extLst>
              <a:ext uri="{FF2B5EF4-FFF2-40B4-BE49-F238E27FC236}">
                <a16:creationId xmlns:a16="http://schemas.microsoft.com/office/drawing/2014/main" id="{B86AD39B-FE18-B840-5BFC-C2E7C42136BD}"/>
              </a:ext>
            </a:extLst>
          </p:cNvPr>
          <p:cNvSpPr txBox="1"/>
          <p:nvPr/>
        </p:nvSpPr>
        <p:spPr>
          <a:xfrm>
            <a:off x="6305910" y="1475117"/>
            <a:ext cx="1880559"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tx2">
                    <a:lumMod val="75000"/>
                    <a:lumOff val="25000"/>
                  </a:schemeClr>
                </a:solidFill>
                <a:hlinkClick r:id="rId3">
                  <a:extLst>
                    <a:ext uri="{A12FA001-AC4F-418D-AE19-62706E023703}">
                      <ahyp:hlinkClr xmlns:ahyp="http://schemas.microsoft.com/office/drawing/2018/hyperlinkcolor" val="tx"/>
                    </a:ext>
                  </a:extLst>
                </a:hlinkClick>
              </a:rPr>
              <a:t>Kaggle</a:t>
            </a:r>
          </a:p>
        </p:txBody>
      </p:sp>
      <p:sp>
        <p:nvSpPr>
          <p:cNvPr id="7" name="Text Placeholder 64">
            <a:extLst>
              <a:ext uri="{FF2B5EF4-FFF2-40B4-BE49-F238E27FC236}">
                <a16:creationId xmlns:a16="http://schemas.microsoft.com/office/drawing/2014/main" id="{9DFC4A5F-C258-35F1-8795-D92CFFB5D9A1}"/>
              </a:ext>
            </a:extLst>
          </p:cNvPr>
          <p:cNvSpPr txBox="1">
            <a:spLocks/>
          </p:cNvSpPr>
          <p:nvPr/>
        </p:nvSpPr>
        <p:spPr>
          <a:xfrm>
            <a:off x="6299586" y="1041552"/>
            <a:ext cx="1863198" cy="36262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Source</a:t>
            </a:r>
          </a:p>
        </p:txBody>
      </p:sp>
      <p:sp>
        <p:nvSpPr>
          <p:cNvPr id="23" name="Text Placeholder 70">
            <a:extLst>
              <a:ext uri="{FF2B5EF4-FFF2-40B4-BE49-F238E27FC236}">
                <a16:creationId xmlns:a16="http://schemas.microsoft.com/office/drawing/2014/main" id="{B3FF1DCB-4D18-6DCF-8E20-A8B843041BDA}"/>
              </a:ext>
            </a:extLst>
          </p:cNvPr>
          <p:cNvSpPr txBox="1">
            <a:spLocks/>
          </p:cNvSpPr>
          <p:nvPr/>
        </p:nvSpPr>
        <p:spPr>
          <a:xfrm>
            <a:off x="8418416" y="1047303"/>
            <a:ext cx="1877574" cy="434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Summary</a:t>
            </a:r>
          </a:p>
        </p:txBody>
      </p:sp>
      <p:sp>
        <p:nvSpPr>
          <p:cNvPr id="28" name="Picture Placeholder 15">
            <a:extLst>
              <a:ext uri="{FF2B5EF4-FFF2-40B4-BE49-F238E27FC236}">
                <a16:creationId xmlns:a16="http://schemas.microsoft.com/office/drawing/2014/main" id="{0251976C-48FE-E337-A6FF-0000C998D560}"/>
              </a:ext>
            </a:extLst>
          </p:cNvPr>
          <p:cNvSpPr>
            <a:spLocks noGrp="1"/>
          </p:cNvSpPr>
          <p:nvPr>
            <p:ph type="body" sz="quarter" idx="28"/>
          </p:nvPr>
        </p:nvSpPr>
        <p:spPr>
          <a:xfrm>
            <a:off x="8379512" y="1341570"/>
            <a:ext cx="1920707" cy="736437"/>
          </a:xfrm>
        </p:spPr>
        <p:txBody>
          <a:bodyPr vert="horz" lIns="91440" tIns="45720" rIns="91440" bIns="45720" rtlCol="0" anchor="t">
            <a:noAutofit/>
          </a:bodyPr>
          <a:lstStyle/>
          <a:p>
            <a:r>
              <a:rPr lang="en-US" altLang="zh-CN" sz="1200">
                <a:latin typeface="Abadi"/>
              </a:rPr>
              <a:t>742 job postings scraped from Glassdoor </a:t>
            </a:r>
            <a:endParaRPr lang="en-US" sz="1200">
              <a:latin typeface="Abadi"/>
            </a:endParaRPr>
          </a:p>
          <a:p>
            <a:r>
              <a:rPr lang="en-US" altLang="zh-CN" sz="1200">
                <a:latin typeface="Abadi"/>
              </a:rPr>
              <a:t>42 variables </a:t>
            </a:r>
          </a:p>
          <a:p>
            <a:endParaRPr lang="zh-CN" altLang="en-US"/>
          </a:p>
        </p:txBody>
      </p:sp>
      <p:sp>
        <p:nvSpPr>
          <p:cNvPr id="30" name="Text Placeholder 68">
            <a:extLst>
              <a:ext uri="{FF2B5EF4-FFF2-40B4-BE49-F238E27FC236}">
                <a16:creationId xmlns:a16="http://schemas.microsoft.com/office/drawing/2014/main" id="{D14A9CF3-4B22-F2F1-1F96-757B27263C66}"/>
              </a:ext>
            </a:extLst>
          </p:cNvPr>
          <p:cNvSpPr txBox="1">
            <a:spLocks/>
          </p:cNvSpPr>
          <p:nvPr/>
        </p:nvSpPr>
        <p:spPr>
          <a:xfrm>
            <a:off x="7329413" y="2873194"/>
            <a:ext cx="1935084"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Response Variable </a:t>
            </a:r>
          </a:p>
        </p:txBody>
      </p:sp>
      <p:sp>
        <p:nvSpPr>
          <p:cNvPr id="36" name="Text Placeholder 64">
            <a:extLst>
              <a:ext uri="{FF2B5EF4-FFF2-40B4-BE49-F238E27FC236}">
                <a16:creationId xmlns:a16="http://schemas.microsoft.com/office/drawing/2014/main" id="{26B5D090-3EB6-9EFD-6CE9-8E492EF471C1}"/>
              </a:ext>
            </a:extLst>
          </p:cNvPr>
          <p:cNvSpPr txBox="1">
            <a:spLocks/>
          </p:cNvSpPr>
          <p:nvPr/>
        </p:nvSpPr>
        <p:spPr>
          <a:xfrm>
            <a:off x="9410848" y="2815718"/>
            <a:ext cx="1877575"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Numerical Variables (2) </a:t>
            </a:r>
          </a:p>
        </p:txBody>
      </p:sp>
      <p:sp>
        <p:nvSpPr>
          <p:cNvPr id="40" name="Picture Placeholder 22">
            <a:extLst>
              <a:ext uri="{FF2B5EF4-FFF2-40B4-BE49-F238E27FC236}">
                <a16:creationId xmlns:a16="http://schemas.microsoft.com/office/drawing/2014/main" id="{103C6FBD-442E-FFB6-5610-377E4FB76687}"/>
              </a:ext>
            </a:extLst>
          </p:cNvPr>
          <p:cNvSpPr txBox="1">
            <a:spLocks/>
          </p:cNvSpPr>
          <p:nvPr/>
        </p:nvSpPr>
        <p:spPr>
          <a:xfrm>
            <a:off x="7358168" y="3412138"/>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200"/>
              <a:t>Average Salary </a:t>
            </a:r>
            <a:endParaRPr lang="en-US" altLang="zh-CN"/>
          </a:p>
        </p:txBody>
      </p:sp>
      <p:sp>
        <p:nvSpPr>
          <p:cNvPr id="42" name="Picture Placeholder 18">
            <a:extLst>
              <a:ext uri="{FF2B5EF4-FFF2-40B4-BE49-F238E27FC236}">
                <a16:creationId xmlns:a16="http://schemas.microsoft.com/office/drawing/2014/main" id="{5CE3A189-B211-558F-64EE-036EA26B935F}"/>
              </a:ext>
            </a:extLst>
          </p:cNvPr>
          <p:cNvSpPr txBox="1">
            <a:spLocks/>
          </p:cNvSpPr>
          <p:nvPr/>
        </p:nvSpPr>
        <p:spPr>
          <a:xfrm>
            <a:off x="9410848" y="341217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a:t>Rating – Company rating </a:t>
            </a:r>
            <a:endParaRPr lang="en-US" sz="1200"/>
          </a:p>
          <a:p>
            <a:pPr marL="0" indent="0" algn="ctr">
              <a:buNone/>
            </a:pPr>
            <a:r>
              <a:rPr lang="en-US" altLang="zh-CN" sz="1200"/>
              <a:t>Age – Company_ history</a:t>
            </a:r>
          </a:p>
        </p:txBody>
      </p:sp>
      <p:sp>
        <p:nvSpPr>
          <p:cNvPr id="46" name="Text Placeholder 66">
            <a:extLst>
              <a:ext uri="{FF2B5EF4-FFF2-40B4-BE49-F238E27FC236}">
                <a16:creationId xmlns:a16="http://schemas.microsoft.com/office/drawing/2014/main" id="{9E7E311B-180D-C609-F43B-859D261B70CC}"/>
              </a:ext>
            </a:extLst>
          </p:cNvPr>
          <p:cNvSpPr txBox="1">
            <a:spLocks/>
          </p:cNvSpPr>
          <p:nvPr/>
        </p:nvSpPr>
        <p:spPr>
          <a:xfrm>
            <a:off x="8385268" y="4627232"/>
            <a:ext cx="1920707" cy="520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Categorial variables (39)</a:t>
            </a:r>
          </a:p>
        </p:txBody>
      </p:sp>
      <p:sp>
        <p:nvSpPr>
          <p:cNvPr id="50" name="Picture Placeholder 20">
            <a:extLst>
              <a:ext uri="{FF2B5EF4-FFF2-40B4-BE49-F238E27FC236}">
                <a16:creationId xmlns:a16="http://schemas.microsoft.com/office/drawing/2014/main" id="{BB404435-B23C-CA8A-DE66-DB9015043EFE}"/>
              </a:ext>
            </a:extLst>
          </p:cNvPr>
          <p:cNvSpPr txBox="1">
            <a:spLocks/>
          </p:cNvSpPr>
          <p:nvPr/>
        </p:nvSpPr>
        <p:spPr>
          <a:xfrm>
            <a:off x="8399645" y="519493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err="1"/>
              <a:t>Job_title</a:t>
            </a:r>
            <a:r>
              <a:rPr lang="en-US" altLang="zh-CN" sz="1200"/>
              <a:t> , </a:t>
            </a:r>
            <a:r>
              <a:rPr lang="en-US" altLang="zh-CN" sz="1200" err="1"/>
              <a:t>Job.Location</a:t>
            </a:r>
            <a:r>
              <a:rPr lang="en-US" altLang="zh-CN" sz="1200"/>
              <a:t> ,</a:t>
            </a:r>
            <a:endParaRPr lang="en-US" sz="1200"/>
          </a:p>
          <a:p>
            <a:pPr marL="0" indent="0" algn="ctr">
              <a:buNone/>
            </a:pPr>
            <a:r>
              <a:rPr lang="en-US" altLang="zh-CN" sz="1200"/>
              <a:t>Degree , Sector </a:t>
            </a:r>
          </a:p>
          <a:p>
            <a:pPr marL="0" indent="0" algn="ctr">
              <a:buNone/>
            </a:pPr>
            <a:r>
              <a:rPr lang="en-US" altLang="zh-CN" sz="1200"/>
              <a:t>etc. </a:t>
            </a:r>
            <a:endParaRPr lang="en-US" sz="1200"/>
          </a:p>
          <a:p>
            <a:pPr marL="0" indent="0" algn="ctr">
              <a:buNone/>
            </a:pPr>
            <a:endParaRPr lang="zh-CN" altLang="en-US" sz="1200"/>
          </a:p>
        </p:txBody>
      </p:sp>
      <p:sp>
        <p:nvSpPr>
          <p:cNvPr id="5" name="Hexagon 4">
            <a:extLst>
              <a:ext uri="{FF2B5EF4-FFF2-40B4-BE49-F238E27FC236}">
                <a16:creationId xmlns:a16="http://schemas.microsoft.com/office/drawing/2014/main" id="{60257D0F-5561-BF34-ECFE-2F04D64FF19D}"/>
              </a:ext>
            </a:extLst>
          </p:cNvPr>
          <p:cNvSpPr/>
          <p:nvPr/>
        </p:nvSpPr>
        <p:spPr>
          <a:xfrm rot="5400000">
            <a:off x="6188827" y="667315"/>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03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485086" y="171930"/>
            <a:ext cx="10889796" cy="1418998"/>
          </a:xfrm>
        </p:spPr>
        <p:txBody>
          <a:bodyPr/>
          <a:lstStyle/>
          <a:p>
            <a:r>
              <a:rPr lang="en-US">
                <a:latin typeface="Abadi" panose="020B0604020104020204" pitchFamily="34" charset="0"/>
              </a:rPr>
              <a:t>Model Comparison</a:t>
            </a:r>
            <a:br>
              <a:rPr lang="en-US">
                <a:latin typeface="Abadi" panose="020B0604020104020204" pitchFamily="34" charset="0"/>
              </a:rPr>
            </a:br>
            <a:r>
              <a:rPr lang="en-US" sz="2000" b="0">
                <a:latin typeface="Abadi" panose="020B0604020104020204" pitchFamily="34" charset="0"/>
              </a:rPr>
              <a:t>Performance, Error, and Penalization</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13226411"/>
              </p:ext>
            </p:extLst>
          </p:nvPr>
        </p:nvGraphicFramePr>
        <p:xfrm>
          <a:off x="484632" y="1682912"/>
          <a:ext cx="10890250" cy="3584160"/>
        </p:xfrm>
        <a:graphic>
          <a:graphicData uri="http://schemas.openxmlformats.org/drawingml/2006/table">
            <a:tbl>
              <a:tblPr firstRow="1" bandRow="1">
                <a:tableStyleId>{C4B1156A-380E-4F78-BDF5-A606A8083BF9}</a:tableStyleId>
              </a:tblPr>
              <a:tblGrid>
                <a:gridCol w="796772">
                  <a:extLst>
                    <a:ext uri="{9D8B030D-6E8A-4147-A177-3AD203B41FA5}">
                      <a16:colId xmlns:a16="http://schemas.microsoft.com/office/drawing/2014/main" val="1457000769"/>
                    </a:ext>
                  </a:extLst>
                </a:gridCol>
                <a:gridCol w="1598645">
                  <a:extLst>
                    <a:ext uri="{9D8B030D-6E8A-4147-A177-3AD203B41FA5}">
                      <a16:colId xmlns:a16="http://schemas.microsoft.com/office/drawing/2014/main" val="1939741220"/>
                    </a:ext>
                  </a:extLst>
                </a:gridCol>
                <a:gridCol w="2413518">
                  <a:extLst>
                    <a:ext uri="{9D8B030D-6E8A-4147-A177-3AD203B41FA5}">
                      <a16:colId xmlns:a16="http://schemas.microsoft.com/office/drawing/2014/main" val="1728182267"/>
                    </a:ext>
                  </a:extLst>
                </a:gridCol>
                <a:gridCol w="1654629">
                  <a:extLst>
                    <a:ext uri="{9D8B030D-6E8A-4147-A177-3AD203B41FA5}">
                      <a16:colId xmlns:a16="http://schemas.microsoft.com/office/drawing/2014/main" val="4243683280"/>
                    </a:ext>
                  </a:extLst>
                </a:gridCol>
                <a:gridCol w="765110">
                  <a:extLst>
                    <a:ext uri="{9D8B030D-6E8A-4147-A177-3AD203B41FA5}">
                      <a16:colId xmlns:a16="http://schemas.microsoft.com/office/drawing/2014/main" val="1259085898"/>
                    </a:ext>
                  </a:extLst>
                </a:gridCol>
                <a:gridCol w="2105826">
                  <a:extLst>
                    <a:ext uri="{9D8B030D-6E8A-4147-A177-3AD203B41FA5}">
                      <a16:colId xmlns:a16="http://schemas.microsoft.com/office/drawing/2014/main" val="3091143212"/>
                    </a:ext>
                  </a:extLst>
                </a:gridCol>
                <a:gridCol w="1555750">
                  <a:extLst>
                    <a:ext uri="{9D8B030D-6E8A-4147-A177-3AD203B41FA5}">
                      <a16:colId xmlns:a16="http://schemas.microsoft.com/office/drawing/2014/main" val="440248734"/>
                    </a:ext>
                  </a:extLst>
                </a:gridCol>
              </a:tblGrid>
              <a:tr h="475200">
                <a:tc>
                  <a:txBody>
                    <a:bodyPr/>
                    <a:lstStyle/>
                    <a:p>
                      <a:pPr algn="ctr"/>
                      <a:r>
                        <a:rPr lang="en-US" sz="1800" b="0" kern="1200">
                          <a:solidFill>
                            <a:schemeClr val="accent6"/>
                          </a:solidFill>
                        </a:rPr>
                        <a:t>Model</a:t>
                      </a:r>
                      <a:endParaRPr lang="en-US" sz="1800" b="0" kern="1200">
                        <a:solidFill>
                          <a:schemeClr val="accent6"/>
                        </a:solidFill>
                        <a:latin typeface="+mn-lt"/>
                        <a:ea typeface="+mn-ea"/>
                        <a:cs typeface="+mn-cs"/>
                      </a:endParaRPr>
                    </a:p>
                  </a:txBody>
                  <a:tcPr anchor="ctr"/>
                </a:tc>
                <a:tc>
                  <a:txBody>
                    <a:bodyPr/>
                    <a:lstStyle/>
                    <a:p>
                      <a:pPr algn="ctr"/>
                      <a:r>
                        <a:rPr lang="en-US" b="0">
                          <a:solidFill>
                            <a:schemeClr val="accent6"/>
                          </a:solidFill>
                        </a:rPr>
                        <a:t>Type</a:t>
                      </a:r>
                      <a:endParaRPr lang="en-US" b="0" i="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Complexity</a:t>
                      </a:r>
                      <a:endParaRPr lang="en-US" b="0" i="0">
                        <a:solidFill>
                          <a:schemeClr val="accent6"/>
                        </a:solidFill>
                        <a:latin typeface="+mn-lt"/>
                        <a:cs typeface="Posterama" panose="020B0504020200020000" pitchFamily="34" charset="0"/>
                      </a:endParaRPr>
                    </a:p>
                  </a:txBody>
                  <a:tcPr anchor="ctr"/>
                </a:tc>
                <a:tc>
                  <a:txBody>
                    <a:bodyPr/>
                    <a:lstStyle/>
                    <a:p>
                      <a:pPr algn="ctr"/>
                      <a:r>
                        <a:rPr lang="en-US" b="0" i="0">
                          <a:solidFill>
                            <a:schemeClr val="accent6"/>
                          </a:solidFill>
                          <a:latin typeface="+mn-lt"/>
                          <a:cs typeface="Posterama"/>
                        </a:rPr>
                        <a:t>Alpha / Lambda</a:t>
                      </a:r>
                    </a:p>
                  </a:txBody>
                  <a:tcPr anchor="ctr"/>
                </a:tc>
                <a:tc>
                  <a:txBody>
                    <a:bodyPr/>
                    <a:lstStyle/>
                    <a:p>
                      <a:pPr algn="ctr"/>
                      <a:r>
                        <a:rPr lang="en-US" b="0" i="0">
                          <a:solidFill>
                            <a:schemeClr val="accent6"/>
                          </a:solidFill>
                          <a:latin typeface="+mn-lt"/>
                          <a:cs typeface="Posterama"/>
                        </a:rPr>
                        <a:t>K</a:t>
                      </a:r>
                    </a:p>
                  </a:txBody>
                  <a:tcPr anchor="ctr"/>
                </a:tc>
                <a:tc>
                  <a:txBody>
                    <a:bodyPr/>
                    <a:lstStyle/>
                    <a:p>
                      <a:pPr algn="ctr"/>
                      <a:r>
                        <a:rPr lang="en-US" b="0">
                          <a:solidFill>
                            <a:schemeClr val="accent6"/>
                          </a:solidFill>
                        </a:rPr>
                        <a:t>RMSE</a:t>
                      </a:r>
                      <a:endParaRPr lang="en-US" b="0" i="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MAE</a:t>
                      </a:r>
                      <a:endParaRPr lang="en-US" b="0" i="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i="0">
                          <a:solidFill>
                            <a:schemeClr val="accent6"/>
                          </a:solidFill>
                          <a:latin typeface="+mn-lt"/>
                          <a:cs typeface="Posterama"/>
                        </a:rPr>
                        <a:t>M3</a:t>
                      </a:r>
                      <a:endParaRPr lang="en-US"/>
                    </a:p>
                  </a:txBody>
                  <a:tcPr anchor="ctr"/>
                </a:tc>
                <a:tc>
                  <a:txBody>
                    <a:bodyPr/>
                    <a:lstStyle/>
                    <a:p>
                      <a:pPr algn="ctr"/>
                      <a:r>
                        <a:rPr lang="en-US" b="0" i="0">
                          <a:solidFill>
                            <a:schemeClr val="accent6"/>
                          </a:solidFill>
                          <a:latin typeface="Posterama"/>
                          <a:cs typeface="Posterama"/>
                        </a:rPr>
                        <a:t>GLM</a:t>
                      </a:r>
                    </a:p>
                  </a:txBody>
                  <a:tcPr anchor="ctr"/>
                </a:tc>
                <a:tc>
                  <a:txBody>
                    <a:bodyPr/>
                    <a:lstStyle/>
                    <a:p>
                      <a:pPr algn="ctr"/>
                      <a:r>
                        <a:rPr lang="en-US" b="0">
                          <a:solidFill>
                            <a:schemeClr val="accent6"/>
                          </a:solidFill>
                        </a:rPr>
                        <a:t>Log(</a:t>
                      </a:r>
                      <a:r>
                        <a:rPr lang="en-US" b="0" err="1">
                          <a:solidFill>
                            <a:schemeClr val="accent6"/>
                          </a:solidFill>
                        </a:rPr>
                        <a:t>AvgSalary</a:t>
                      </a:r>
                      <a:r>
                        <a:rPr lang="en-US" b="0">
                          <a:solidFill>
                            <a:schemeClr val="accent6"/>
                          </a:solidFill>
                        </a:rPr>
                        <a:t>)</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i="0">
                          <a:solidFill>
                            <a:schemeClr val="accent6"/>
                          </a:solidFill>
                          <a:latin typeface="Posterama"/>
                          <a:cs typeface="Posterama"/>
                        </a:rPr>
                        <a:t>Alpha = 0.55 </a:t>
                      </a:r>
                      <a:endParaRPr lang="en-US" b="0" i="0">
                        <a:solidFill>
                          <a:schemeClr val="accent6"/>
                        </a:solidFill>
                        <a:latin typeface="Posterama" panose="020B0504020200020000" pitchFamily="34" charset="0"/>
                        <a:cs typeface="Posterama" panose="020B0504020200020000" pitchFamily="34" charset="0"/>
                      </a:endParaRPr>
                    </a:p>
                    <a:p>
                      <a:pPr algn="ctr"/>
                      <a:r>
                        <a:rPr lang="en-US" b="0" i="0">
                          <a:solidFill>
                            <a:schemeClr val="accent6"/>
                          </a:solidFill>
                          <a:latin typeface="Posterama"/>
                          <a:cs typeface="Posterama"/>
                        </a:rPr>
                        <a:t>Lambda = </a:t>
                      </a:r>
                      <a:r>
                        <a:rPr lang="en-US"/>
                        <a:t>0.003072974</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a:t>0.2490330</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a:t>0.1942840</a:t>
                      </a:r>
                      <a:endParaRPr lang="en-US" b="0" i="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a:solidFill>
                            <a:schemeClr val="accent6"/>
                          </a:solidFill>
                        </a:rPr>
                        <a:t>M4</a:t>
                      </a:r>
                      <a:endParaRPr lang="en-US" b="0" i="0">
                        <a:solidFill>
                          <a:schemeClr val="accent6"/>
                        </a:solidFill>
                        <a:latin typeface="+mn-lt"/>
                        <a:cs typeface="Posterama" panose="020B0504020200020000" pitchFamily="34" charset="0"/>
                      </a:endParaRPr>
                    </a:p>
                  </a:txBody>
                  <a:tcPr anchor="ctr"/>
                </a:tc>
                <a:tc>
                  <a:txBody>
                    <a:bodyPr/>
                    <a:lstStyle/>
                    <a:p>
                      <a:pPr algn="ctr"/>
                      <a:r>
                        <a:rPr lang="en-US" b="0" i="0">
                          <a:solidFill>
                            <a:schemeClr val="accent6"/>
                          </a:solidFill>
                          <a:latin typeface="Posterama"/>
                          <a:cs typeface="Posterama"/>
                        </a:rPr>
                        <a:t>GLM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solidFill>
                            <a:schemeClr val="accent6"/>
                          </a:solidFill>
                        </a:rPr>
                        <a:t>Log(</a:t>
                      </a:r>
                      <a:r>
                        <a:rPr lang="en-US" b="0" err="1">
                          <a:solidFill>
                            <a:schemeClr val="accent6"/>
                          </a:solidFill>
                        </a:rPr>
                        <a:t>AvgSalary</a:t>
                      </a:r>
                      <a:r>
                        <a:rPr lang="en-US" b="0">
                          <a:solidFill>
                            <a:schemeClr val="accent6"/>
                          </a:solidFill>
                        </a:rPr>
                        <a:t>)</a:t>
                      </a:r>
                      <a:endParaRPr lang="en-US" b="0" i="0">
                        <a:solidFill>
                          <a:schemeClr val="accent6"/>
                        </a:solidFill>
                        <a:latin typeface="Posterama" panose="020B0504020200020000" pitchFamily="34" charset="0"/>
                        <a:cs typeface="Posterama" panose="020B0504020200020000" pitchFamily="34" charset="0"/>
                      </a:endParaRPr>
                    </a:p>
                    <a:p>
                      <a:pPr algn="ctr"/>
                      <a:r>
                        <a:rPr lang="en-US" b="0" i="0">
                          <a:solidFill>
                            <a:schemeClr val="accent6"/>
                          </a:solidFill>
                          <a:latin typeface="Posterama"/>
                          <a:cs typeface="Posterama"/>
                        </a:rPr>
                        <a:t>+Interaction</a:t>
                      </a:r>
                    </a:p>
                  </a:txBody>
                  <a:tcPr anchor="ctr"/>
                </a:tc>
                <a:tc>
                  <a:txBody>
                    <a:bodyPr/>
                    <a:lstStyle/>
                    <a:p>
                      <a:pPr algn="ctr"/>
                      <a:r>
                        <a:rPr lang="en-US" b="0" i="0">
                          <a:solidFill>
                            <a:schemeClr val="accent6"/>
                          </a:solidFill>
                          <a:latin typeface="Posterama"/>
                          <a:cs typeface="Posterama"/>
                        </a:rPr>
                        <a:t>Alpha = 1</a:t>
                      </a:r>
                    </a:p>
                    <a:p>
                      <a:pPr algn="ctr"/>
                      <a:r>
                        <a:rPr lang="en-US" b="0" i="0">
                          <a:solidFill>
                            <a:schemeClr val="accent6"/>
                          </a:solidFill>
                          <a:latin typeface="Posterama"/>
                          <a:cs typeface="Posterama"/>
                        </a:rPr>
                        <a:t>Lambda = </a:t>
                      </a:r>
                      <a:r>
                        <a:rPr lang="en-US"/>
                        <a:t>0.003072974</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endParaRPr lang="en-US" sz="1100" b="0" i="0">
                        <a:solidFill>
                          <a:schemeClr val="accent6"/>
                        </a:solidFill>
                        <a:latin typeface="Posterama" panose="020B0504020200020000" pitchFamily="34" charset="0"/>
                        <a:cs typeface="Posterama" panose="020B0504020200020000" pitchFamily="34" charset="0"/>
                      </a:endParaRPr>
                    </a:p>
                  </a:txBody>
                  <a:tcPr anchor="ctr"/>
                </a:tc>
                <a:tc>
                  <a:txBody>
                    <a:bodyPr/>
                    <a:lstStyle/>
                    <a:p>
                      <a:pPr lvl="0" algn="ctr">
                        <a:buNone/>
                      </a:pPr>
                      <a:r>
                        <a:rPr lang="en-US" sz="1800" b="0" i="0" u="none" strike="noStrike" baseline="0" noProof="0">
                          <a:solidFill>
                            <a:srgbClr val="000000"/>
                          </a:solidFill>
                          <a:latin typeface="Abadi"/>
                        </a:rPr>
                        <a:t>0.2416463</a:t>
                      </a:r>
                      <a:endParaRPr lang="en-US"/>
                    </a:p>
                  </a:txBody>
                  <a:tcPr anchor="ctr"/>
                </a:tc>
                <a:tc>
                  <a:txBody>
                    <a:bodyPr/>
                    <a:lstStyle/>
                    <a:p>
                      <a:pPr algn="ctr"/>
                      <a:r>
                        <a:rPr lang="en-US"/>
                        <a:t>0.1867379</a:t>
                      </a:r>
                      <a:endParaRPr lang="en-US" b="0" i="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a:solidFill>
                            <a:schemeClr val="accent6"/>
                          </a:solidFill>
                        </a:rPr>
                        <a:t>M5</a:t>
                      </a:r>
                      <a:endParaRPr lang="en-US" b="0" i="0">
                        <a:solidFill>
                          <a:schemeClr val="accent6"/>
                        </a:solidFill>
                        <a:latin typeface="+mn-lt"/>
                        <a:cs typeface="Posterama" panose="020B0504020200020000" pitchFamily="34" charset="0"/>
                      </a:endParaRPr>
                    </a:p>
                  </a:txBody>
                  <a:tcPr anchor="ctr"/>
                </a:tc>
                <a:tc>
                  <a:txBody>
                    <a:bodyPr/>
                    <a:lstStyle/>
                    <a:p>
                      <a:pPr algn="ctr"/>
                      <a:r>
                        <a:rPr lang="en-US" b="0" i="0">
                          <a:solidFill>
                            <a:schemeClr val="accent6"/>
                          </a:solidFill>
                          <a:latin typeface="Posterama"/>
                          <a:cs typeface="Posterama"/>
                        </a:rPr>
                        <a:t>KNN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solidFill>
                            <a:schemeClr val="accent6"/>
                          </a:solidFill>
                        </a:rPr>
                        <a:t>Log(</a:t>
                      </a:r>
                      <a:r>
                        <a:rPr lang="en-US" b="0" err="1">
                          <a:solidFill>
                            <a:schemeClr val="accent6"/>
                          </a:solidFill>
                        </a:rPr>
                        <a:t>AvgSalary</a:t>
                      </a:r>
                      <a:r>
                        <a:rPr lang="en-US" b="0">
                          <a:solidFill>
                            <a:schemeClr val="accent6"/>
                          </a:solidFill>
                        </a:rPr>
                        <a:t>)</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0" i="0">
                        <a:solidFill>
                          <a:schemeClr val="accent6"/>
                        </a:solidFill>
                        <a:latin typeface="Posterama" panose="020B0504020200020000" pitchFamily="34" charset="0"/>
                        <a:cs typeface="Posterama" panose="020B0504020200020000"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Posterama"/>
                          <a:cs typeface="Posterama"/>
                        </a:rPr>
                        <a:t>K = 5</a:t>
                      </a:r>
                    </a:p>
                  </a:txBody>
                  <a:tcPr anchor="ctr"/>
                </a:tc>
                <a:tc>
                  <a:txBody>
                    <a:bodyPr/>
                    <a:lstStyle/>
                    <a:p>
                      <a:pPr algn="ctr"/>
                      <a:r>
                        <a:rPr lang="en-US"/>
                        <a:t>0.2702521</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a:t>0.2063051</a:t>
                      </a:r>
                      <a:endParaRPr lang="en-US" b="0" i="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r h="475200">
                <a:tc>
                  <a:txBody>
                    <a:bodyPr/>
                    <a:lstStyle/>
                    <a:p>
                      <a:pPr algn="ctr"/>
                      <a:r>
                        <a:rPr lang="en-US" b="0" i="0">
                          <a:solidFill>
                            <a:schemeClr val="accent6"/>
                          </a:solidFill>
                          <a:latin typeface="+mn-lt"/>
                          <a:cs typeface="Posterama"/>
                        </a:rPr>
                        <a:t>M6</a:t>
                      </a:r>
                      <a:endParaRPr lang="en-US" b="0" i="0">
                        <a:solidFill>
                          <a:schemeClr val="accent6"/>
                        </a:solidFill>
                        <a:latin typeface="+mn-lt"/>
                        <a:cs typeface="Posterama" panose="020B0504020200020000" pitchFamily="34" charset="0"/>
                      </a:endParaRPr>
                    </a:p>
                  </a:txBody>
                  <a:tcPr anchor="ctr"/>
                </a:tc>
                <a:tc>
                  <a:txBody>
                    <a:bodyPr/>
                    <a:lstStyle/>
                    <a:p>
                      <a:pPr algn="ctr"/>
                      <a:r>
                        <a:rPr lang="en-US" b="0" i="0">
                          <a:solidFill>
                            <a:schemeClr val="accent6"/>
                          </a:solidFill>
                          <a:latin typeface="Posterama"/>
                          <a:cs typeface="Posterama"/>
                        </a:rPr>
                        <a:t>KNN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solidFill>
                            <a:schemeClr val="accent6"/>
                          </a:solidFill>
                        </a:rPr>
                        <a:t>Log(</a:t>
                      </a:r>
                      <a:r>
                        <a:rPr lang="en-US" b="0" err="1">
                          <a:solidFill>
                            <a:schemeClr val="accent6"/>
                          </a:solidFill>
                        </a:rPr>
                        <a:t>AvgSalary</a:t>
                      </a:r>
                      <a:r>
                        <a:rPr lang="en-US" b="0">
                          <a:solidFill>
                            <a:schemeClr val="accent6"/>
                          </a:solidFill>
                        </a:rPr>
                        <a:t>)</a:t>
                      </a:r>
                      <a:endParaRPr lang="en-US" b="0" i="0">
                        <a:solidFill>
                          <a:schemeClr val="accent6"/>
                        </a:solidFill>
                        <a:latin typeface="Posterama" panose="020B0504020200020000" pitchFamily="34" charset="0"/>
                        <a:cs typeface="Posterama" panose="020B0504020200020000" pitchFamily="34" charset="0"/>
                      </a:endParaRPr>
                    </a:p>
                    <a:p>
                      <a:pPr algn="ctr"/>
                      <a:r>
                        <a:rPr lang="en-US" b="0" i="0">
                          <a:solidFill>
                            <a:schemeClr val="accent6"/>
                          </a:solidFill>
                          <a:latin typeface="Posterama"/>
                          <a:cs typeface="Posterama"/>
                        </a:rPr>
                        <a:t>+Interaction</a:t>
                      </a:r>
                    </a:p>
                  </a:txBody>
                  <a:tcPr anchor="ctr"/>
                </a:tc>
                <a:tc>
                  <a:txBody>
                    <a:bodyPr/>
                    <a:lstStyle/>
                    <a:p>
                      <a:pPr algn="ctr"/>
                      <a:endParaRPr lang="en-US" sz="1200" b="0" i="0">
                        <a:solidFill>
                          <a:schemeClr val="accent6"/>
                        </a:solidFill>
                        <a:latin typeface="Posterama" panose="020B0504020200020000" pitchFamily="34" charset="0"/>
                        <a:cs typeface="Posterama" panose="020B0504020200020000"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Posterama"/>
                          <a:cs typeface="Posterama"/>
                        </a:rPr>
                        <a:t>K = 5</a:t>
                      </a:r>
                    </a:p>
                    <a:p>
                      <a:pPr algn="ct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a:t>0.2679873 </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a:t>0.2074422</a:t>
                      </a:r>
                      <a:endParaRPr lang="en-US" b="0" i="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503009731"/>
                  </a:ext>
                </a:extLst>
              </a:tr>
            </a:tbl>
          </a:graphicData>
        </a:graphic>
      </p:graphicFrame>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latin typeface="Abadi" panose="020B0604020104020204" pitchFamily="34" charset="0"/>
              </a:rPr>
              <a:pPr/>
              <a:t>70</a:t>
            </a:fld>
            <a:endParaRPr lang="en-US" altLang="zh-CN">
              <a:latin typeface="Abadi" panose="020B0604020104020204" pitchFamily="34" charset="0"/>
            </a:endParaRPr>
          </a:p>
        </p:txBody>
      </p:sp>
    </p:spTree>
    <p:extLst>
      <p:ext uri="{BB962C8B-B14F-4D97-AF65-F5344CB8AC3E}">
        <p14:creationId xmlns:p14="http://schemas.microsoft.com/office/powerpoint/2010/main" val="85659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1709" y="104381"/>
            <a:ext cx="10889796" cy="1418998"/>
          </a:xfrm>
        </p:spPr>
        <p:txBody>
          <a:bodyPr anchor="t">
            <a:normAutofit/>
          </a:bodyPr>
          <a:lstStyle/>
          <a:p>
            <a:r>
              <a:rPr lang="en-US">
                <a:latin typeface="+mn-lt"/>
              </a:rPr>
              <a:t>Comparing Model Predictions</a:t>
            </a:r>
          </a:p>
        </p:txBody>
      </p:sp>
      <p:sp>
        <p:nvSpPr>
          <p:cNvPr id="55" name="Slide Number Placeholder 4">
            <a:extLst>
              <a:ext uri="{FF2B5EF4-FFF2-40B4-BE49-F238E27FC236}">
                <a16:creationId xmlns:a16="http://schemas.microsoft.com/office/drawing/2014/main" id="{F86EE0D4-8975-4EE5-0AB1-F6AFE59CB7F4}"/>
              </a:ext>
            </a:extLst>
          </p:cNvPr>
          <p:cNvSpPr>
            <a:spLocks noGrp="1"/>
          </p:cNvSpPr>
          <p:nvPr>
            <p:ph type="sldNum" sz="quarter" idx="29"/>
          </p:nvPr>
        </p:nvSpPr>
        <p:spPr>
          <a:xfrm>
            <a:off x="11194169" y="6217920"/>
            <a:ext cx="458592" cy="365125"/>
          </a:xfrm>
        </p:spPr>
        <p:txBody>
          <a:bodyPr/>
          <a:lstStyle/>
          <a:p>
            <a:pPr>
              <a:spcAft>
                <a:spcPts val="600"/>
              </a:spcAft>
            </a:pPr>
            <a:fld id="{47FEACEE-25B4-4A2D-B147-27296E36371D}" type="slidenum">
              <a:rPr lang="en-US" altLang="zh-CN" smtClean="0"/>
              <a:pPr>
                <a:spcAft>
                  <a:spcPts val="600"/>
                </a:spcAft>
              </a:pPr>
              <a:t>71</a:t>
            </a:fld>
            <a:endParaRPr lang="en-US" altLang="zh-CN"/>
          </a:p>
        </p:txBody>
      </p:sp>
      <p:sp>
        <p:nvSpPr>
          <p:cNvPr id="3" name="TextBox 2">
            <a:extLst>
              <a:ext uri="{FF2B5EF4-FFF2-40B4-BE49-F238E27FC236}">
                <a16:creationId xmlns:a16="http://schemas.microsoft.com/office/drawing/2014/main" id="{AA167DCB-B30E-8293-6644-CBAD3EB9166A}"/>
              </a:ext>
            </a:extLst>
          </p:cNvPr>
          <p:cNvSpPr txBox="1"/>
          <p:nvPr/>
        </p:nvSpPr>
        <p:spPr>
          <a:xfrm>
            <a:off x="581709" y="971350"/>
            <a:ext cx="101364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t> Creation of a new dummy row filled with randomized values for each predictor (</a:t>
            </a:r>
            <a:r>
              <a:rPr lang="en-US" err="1"/>
              <a:t>AvgSalary</a:t>
            </a:r>
            <a:r>
              <a:rPr lang="en-US"/>
              <a:t> set to Null)​</a:t>
            </a:r>
          </a:p>
          <a:p>
            <a:pPr>
              <a:buChar char="•"/>
            </a:pPr>
            <a:endParaRPr lang="en-US"/>
          </a:p>
          <a:p>
            <a:pPr>
              <a:buChar char="•"/>
            </a:pPr>
            <a:endParaRPr lang="en-US"/>
          </a:p>
        </p:txBody>
      </p:sp>
      <p:pic>
        <p:nvPicPr>
          <p:cNvPr id="10" name="Picture 9">
            <a:extLst>
              <a:ext uri="{FF2B5EF4-FFF2-40B4-BE49-F238E27FC236}">
                <a16:creationId xmlns:a16="http://schemas.microsoft.com/office/drawing/2014/main" id="{EE022E41-9FDE-E6A7-4CFB-7EC258EE769B}"/>
              </a:ext>
            </a:extLst>
          </p:cNvPr>
          <p:cNvPicPr>
            <a:picLocks noChangeAspect="1"/>
          </p:cNvPicPr>
          <p:nvPr/>
        </p:nvPicPr>
        <p:blipFill rotWithShape="1">
          <a:blip r:embed="rId3"/>
          <a:srcRect l="4959"/>
          <a:stretch/>
        </p:blipFill>
        <p:spPr>
          <a:xfrm>
            <a:off x="581709" y="1743462"/>
            <a:ext cx="10555356" cy="514350"/>
          </a:xfrm>
          <a:prstGeom prst="rect">
            <a:avLst/>
          </a:prstGeom>
        </p:spPr>
      </p:pic>
      <p:pic>
        <p:nvPicPr>
          <p:cNvPr id="12" name="Picture 11">
            <a:extLst>
              <a:ext uri="{FF2B5EF4-FFF2-40B4-BE49-F238E27FC236}">
                <a16:creationId xmlns:a16="http://schemas.microsoft.com/office/drawing/2014/main" id="{4764D23C-05CD-41B0-88B0-84C3AD035D22}"/>
              </a:ext>
            </a:extLst>
          </p:cNvPr>
          <p:cNvPicPr>
            <a:picLocks noChangeAspect="1"/>
          </p:cNvPicPr>
          <p:nvPr/>
        </p:nvPicPr>
        <p:blipFill rotWithShape="1">
          <a:blip r:embed="rId4"/>
          <a:srcRect r="26564"/>
          <a:stretch/>
        </p:blipFill>
        <p:spPr>
          <a:xfrm>
            <a:off x="2339510" y="2341887"/>
            <a:ext cx="7374193" cy="514350"/>
          </a:xfrm>
          <a:prstGeom prst="rect">
            <a:avLst/>
          </a:prstGeom>
        </p:spPr>
      </p:pic>
      <p:pic>
        <p:nvPicPr>
          <p:cNvPr id="14" name="Picture 13">
            <a:extLst>
              <a:ext uri="{FF2B5EF4-FFF2-40B4-BE49-F238E27FC236}">
                <a16:creationId xmlns:a16="http://schemas.microsoft.com/office/drawing/2014/main" id="{88881A92-E5A7-CB2B-78E6-B11ABE68ADEC}"/>
              </a:ext>
            </a:extLst>
          </p:cNvPr>
          <p:cNvPicPr>
            <a:picLocks noChangeAspect="1"/>
          </p:cNvPicPr>
          <p:nvPr/>
        </p:nvPicPr>
        <p:blipFill>
          <a:blip r:embed="rId5"/>
          <a:stretch>
            <a:fillRect/>
          </a:stretch>
        </p:blipFill>
        <p:spPr>
          <a:xfrm>
            <a:off x="2325728" y="3370587"/>
            <a:ext cx="6648450" cy="1000125"/>
          </a:xfrm>
          <a:prstGeom prst="rect">
            <a:avLst/>
          </a:prstGeom>
        </p:spPr>
      </p:pic>
      <p:pic>
        <p:nvPicPr>
          <p:cNvPr id="16" name="Picture 15">
            <a:extLst>
              <a:ext uri="{FF2B5EF4-FFF2-40B4-BE49-F238E27FC236}">
                <a16:creationId xmlns:a16="http://schemas.microsoft.com/office/drawing/2014/main" id="{B1D21162-CC36-E783-5AF4-BC8F7285FEF9}"/>
              </a:ext>
            </a:extLst>
          </p:cNvPr>
          <p:cNvPicPr>
            <a:picLocks noChangeAspect="1"/>
          </p:cNvPicPr>
          <p:nvPr/>
        </p:nvPicPr>
        <p:blipFill>
          <a:blip r:embed="rId6"/>
          <a:stretch>
            <a:fillRect/>
          </a:stretch>
        </p:blipFill>
        <p:spPr>
          <a:xfrm>
            <a:off x="4516362" y="4490164"/>
            <a:ext cx="2686050" cy="514350"/>
          </a:xfrm>
          <a:prstGeom prst="rect">
            <a:avLst/>
          </a:prstGeom>
        </p:spPr>
      </p:pic>
      <p:sp>
        <p:nvSpPr>
          <p:cNvPr id="17" name="TextBox 16">
            <a:extLst>
              <a:ext uri="{FF2B5EF4-FFF2-40B4-BE49-F238E27FC236}">
                <a16:creationId xmlns:a16="http://schemas.microsoft.com/office/drawing/2014/main" id="{48C2B7C3-40EB-7929-5E1A-554615D9AB9C}"/>
              </a:ext>
            </a:extLst>
          </p:cNvPr>
          <p:cNvSpPr txBox="1"/>
          <p:nvPr/>
        </p:nvSpPr>
        <p:spPr>
          <a:xfrm>
            <a:off x="4629460" y="5280796"/>
            <a:ext cx="2459854" cy="523220"/>
          </a:xfrm>
          <a:prstGeom prst="rect">
            <a:avLst/>
          </a:prstGeom>
        </p:spPr>
        <p:txBody>
          <a:bodyPr wrap="square" rtlCol="0">
            <a:spAutoFit/>
          </a:bodyPr>
          <a:lstStyle/>
          <a:p>
            <a:pPr marL="0" indent="0">
              <a:lnSpc>
                <a:spcPct val="100000"/>
              </a:lnSpc>
              <a:spcBef>
                <a:spcPts val="0"/>
              </a:spcBef>
              <a:buFontTx/>
              <a:buNone/>
            </a:pPr>
            <a:r>
              <a:rPr lang="en-US" sz="2800">
                <a:ea typeface="微软雅黑"/>
                <a:cs typeface="Posterama" panose="020B0504020200020000" pitchFamily="34" charset="0"/>
              </a:rPr>
              <a:t>Overall winner:</a:t>
            </a:r>
          </a:p>
        </p:txBody>
      </p:sp>
      <p:sp>
        <p:nvSpPr>
          <p:cNvPr id="19" name="TextBox 18">
            <a:extLst>
              <a:ext uri="{FF2B5EF4-FFF2-40B4-BE49-F238E27FC236}">
                <a16:creationId xmlns:a16="http://schemas.microsoft.com/office/drawing/2014/main" id="{064BD382-C8CD-7B2E-A32B-F8762E9CE66F}"/>
              </a:ext>
            </a:extLst>
          </p:cNvPr>
          <p:cNvSpPr txBox="1"/>
          <p:nvPr/>
        </p:nvSpPr>
        <p:spPr>
          <a:xfrm>
            <a:off x="4451901" y="6080298"/>
            <a:ext cx="2814972" cy="369332"/>
          </a:xfrm>
          <a:prstGeom prst="rect">
            <a:avLst/>
          </a:prstGeom>
        </p:spPr>
        <p:txBody>
          <a:bodyPr wrap="square" rtlCol="0">
            <a:spAutoFit/>
          </a:bodyPr>
          <a:lstStyle/>
          <a:p>
            <a:pPr marL="0" indent="0" algn="ctr">
              <a:lnSpc>
                <a:spcPct val="100000"/>
              </a:lnSpc>
              <a:spcBef>
                <a:spcPts val="0"/>
              </a:spcBef>
              <a:buFontTx/>
              <a:buNone/>
            </a:pPr>
            <a:r>
              <a:rPr lang="en-US" err="1">
                <a:latin typeface="Posterama" panose="020B0504020200020000" pitchFamily="34" charset="0"/>
                <a:ea typeface="微软雅黑"/>
                <a:cs typeface="Posterama" panose="020B0504020200020000" pitchFamily="34" charset="0"/>
              </a:rPr>
              <a:t>GLMnet</a:t>
            </a:r>
            <a:r>
              <a:rPr lang="en-US">
                <a:latin typeface="Posterama" panose="020B0504020200020000" pitchFamily="34" charset="0"/>
                <a:ea typeface="微软雅黑"/>
                <a:cs typeface="Posterama" panose="020B0504020200020000" pitchFamily="34" charset="0"/>
              </a:rPr>
              <a:t> with interaction!</a:t>
            </a:r>
          </a:p>
        </p:txBody>
      </p:sp>
      <p:pic>
        <p:nvPicPr>
          <p:cNvPr id="21" name="Graphic 20" descr="Confetti ball outline">
            <a:extLst>
              <a:ext uri="{FF2B5EF4-FFF2-40B4-BE49-F238E27FC236}">
                <a16:creationId xmlns:a16="http://schemas.microsoft.com/office/drawing/2014/main" id="{C9CAF308-0DDC-2204-7E27-7F5A2C77AE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35705" y="5983722"/>
            <a:ext cx="463420" cy="463420"/>
          </a:xfrm>
          <a:prstGeom prst="rect">
            <a:avLst/>
          </a:prstGeom>
        </p:spPr>
      </p:pic>
      <p:pic>
        <p:nvPicPr>
          <p:cNvPr id="22" name="Graphic 21" descr="Confetti ball outline">
            <a:extLst>
              <a:ext uri="{FF2B5EF4-FFF2-40B4-BE49-F238E27FC236}">
                <a16:creationId xmlns:a16="http://schemas.microsoft.com/office/drawing/2014/main" id="{A7EAAAD1-47FD-6606-1E5A-BA7CCB79D8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819649" y="5986210"/>
            <a:ext cx="463420" cy="463420"/>
          </a:xfrm>
          <a:prstGeom prst="rect">
            <a:avLst/>
          </a:prstGeom>
        </p:spPr>
      </p:pic>
      <p:sp>
        <p:nvSpPr>
          <p:cNvPr id="4" name="TextBox 3">
            <a:extLst>
              <a:ext uri="{FF2B5EF4-FFF2-40B4-BE49-F238E27FC236}">
                <a16:creationId xmlns:a16="http://schemas.microsoft.com/office/drawing/2014/main" id="{5F2F525E-ADCA-BE8F-9F98-6B0D0094B27C}"/>
              </a:ext>
            </a:extLst>
          </p:cNvPr>
          <p:cNvSpPr txBox="1"/>
          <p:nvPr/>
        </p:nvSpPr>
        <p:spPr>
          <a:xfrm>
            <a:off x="581709" y="2575990"/>
            <a:ext cx="10770535" cy="646331"/>
          </a:xfrm>
          <a:prstGeom prst="rect">
            <a:avLst/>
          </a:prstGeom>
          <a:noFill/>
        </p:spPr>
        <p:txBody>
          <a:bodyPr wrap="square">
            <a:spAutoFit/>
          </a:bodyPr>
          <a:lstStyle/>
          <a:p>
            <a:endParaRPr lang="en-US"/>
          </a:p>
          <a:p>
            <a:pPr>
              <a:buChar char="•"/>
            </a:pPr>
            <a:r>
              <a:rPr lang="en-US"/>
              <a:t>Each model was fed the predictors to output an overall prediction for average salary</a:t>
            </a:r>
          </a:p>
        </p:txBody>
      </p:sp>
    </p:spTree>
    <p:extLst>
      <p:ext uri="{BB962C8B-B14F-4D97-AF65-F5344CB8AC3E}">
        <p14:creationId xmlns:p14="http://schemas.microsoft.com/office/powerpoint/2010/main" val="24967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80">
                                          <p:stCondLst>
                                            <p:cond delay="0"/>
                                          </p:stCondLst>
                                        </p:cTn>
                                        <p:tgtEl>
                                          <p:spTgt spid="19"/>
                                        </p:tgtEl>
                                      </p:cBhvr>
                                    </p:animEffect>
                                    <p:anim calcmode="lin" valueType="num">
                                      <p:cBhvr>
                                        <p:cTn id="4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54" dur="26">
                                          <p:stCondLst>
                                            <p:cond delay="650"/>
                                          </p:stCondLst>
                                        </p:cTn>
                                        <p:tgtEl>
                                          <p:spTgt spid="19"/>
                                        </p:tgtEl>
                                      </p:cBhvr>
                                      <p:to x="100000" y="60000"/>
                                    </p:animScale>
                                    <p:animScale>
                                      <p:cBhvr>
                                        <p:cTn id="55" dur="166" decel="50000">
                                          <p:stCondLst>
                                            <p:cond delay="676"/>
                                          </p:stCondLst>
                                        </p:cTn>
                                        <p:tgtEl>
                                          <p:spTgt spid="19"/>
                                        </p:tgtEl>
                                      </p:cBhvr>
                                      <p:to x="100000" y="100000"/>
                                    </p:animScale>
                                    <p:animScale>
                                      <p:cBhvr>
                                        <p:cTn id="56" dur="26">
                                          <p:stCondLst>
                                            <p:cond delay="1312"/>
                                          </p:stCondLst>
                                        </p:cTn>
                                        <p:tgtEl>
                                          <p:spTgt spid="19"/>
                                        </p:tgtEl>
                                      </p:cBhvr>
                                      <p:to x="100000" y="80000"/>
                                    </p:animScale>
                                    <p:animScale>
                                      <p:cBhvr>
                                        <p:cTn id="57" dur="166" decel="50000">
                                          <p:stCondLst>
                                            <p:cond delay="1338"/>
                                          </p:stCondLst>
                                        </p:cTn>
                                        <p:tgtEl>
                                          <p:spTgt spid="19"/>
                                        </p:tgtEl>
                                      </p:cBhvr>
                                      <p:to x="100000" y="100000"/>
                                    </p:animScale>
                                    <p:animScale>
                                      <p:cBhvr>
                                        <p:cTn id="58" dur="26">
                                          <p:stCondLst>
                                            <p:cond delay="1642"/>
                                          </p:stCondLst>
                                        </p:cTn>
                                        <p:tgtEl>
                                          <p:spTgt spid="19"/>
                                        </p:tgtEl>
                                      </p:cBhvr>
                                      <p:to x="100000" y="90000"/>
                                    </p:animScale>
                                    <p:animScale>
                                      <p:cBhvr>
                                        <p:cTn id="59" dur="166" decel="50000">
                                          <p:stCondLst>
                                            <p:cond delay="1668"/>
                                          </p:stCondLst>
                                        </p:cTn>
                                        <p:tgtEl>
                                          <p:spTgt spid="19"/>
                                        </p:tgtEl>
                                      </p:cBhvr>
                                      <p:to x="100000" y="100000"/>
                                    </p:animScale>
                                    <p:animScale>
                                      <p:cBhvr>
                                        <p:cTn id="60" dur="26">
                                          <p:stCondLst>
                                            <p:cond delay="1808"/>
                                          </p:stCondLst>
                                        </p:cTn>
                                        <p:tgtEl>
                                          <p:spTgt spid="19"/>
                                        </p:tgtEl>
                                      </p:cBhvr>
                                      <p:to x="100000" y="95000"/>
                                    </p:animScale>
                                    <p:animScale>
                                      <p:cBhvr>
                                        <p:cTn id="61"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a:latin typeface="Abadi"/>
              </a:rPr>
              <a:t>Conclusion</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a:t>Objective 1</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a:t>Objective 2</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a:t>Scope of Inference</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a:t>Future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72</a:t>
            </a:fld>
            <a:endParaRPr lang="en-US" altLang="zh-CN"/>
          </a:p>
        </p:txBody>
      </p:sp>
      <p:pic>
        <p:nvPicPr>
          <p:cNvPr id="21" name="Picture Placeholder 20" descr="Black compass on a yellow background">
            <a:extLst>
              <a:ext uri="{FF2B5EF4-FFF2-40B4-BE49-F238E27FC236}">
                <a16:creationId xmlns:a16="http://schemas.microsoft.com/office/drawing/2014/main" id="{9385D6A7-9E69-129F-D6B5-C99974B5245B}"/>
              </a:ext>
            </a:extLst>
          </p:cNvPr>
          <p:cNvPicPr>
            <a:picLocks noGrp="1" noChangeAspect="1"/>
          </p:cNvPicPr>
          <p:nvPr>
            <p:ph type="pic" sz="quarter" idx="50"/>
          </p:nvPr>
        </p:nvPicPr>
        <p:blipFill>
          <a:blip r:embed="rId3"/>
          <a:srcRect l="14077" r="14077"/>
          <a:stretch/>
        </p:blipFill>
        <p:spPr/>
      </p:pic>
      <p:pic>
        <p:nvPicPr>
          <p:cNvPr id="33" name="Picture Placeholder 32" descr="Person working and looking out window smiling">
            <a:extLst>
              <a:ext uri="{FF2B5EF4-FFF2-40B4-BE49-F238E27FC236}">
                <a16:creationId xmlns:a16="http://schemas.microsoft.com/office/drawing/2014/main" id="{D4A53160-5BDA-3078-7E65-1E511692A47D}"/>
              </a:ext>
            </a:extLst>
          </p:cNvPr>
          <p:cNvPicPr>
            <a:picLocks noGrp="1" noChangeAspect="1"/>
          </p:cNvPicPr>
          <p:nvPr>
            <p:ph type="pic" sz="quarter" idx="51"/>
          </p:nvPr>
        </p:nvPicPr>
        <p:blipFill>
          <a:blip r:embed="rId4"/>
          <a:srcRect l="12471" r="12471"/>
          <a:stretch/>
        </p:blipFill>
        <p:spPr/>
      </p:pic>
      <p:pic>
        <p:nvPicPr>
          <p:cNvPr id="25" name="Picture Placeholder 20" descr="Vintage movie countdown 1">
            <a:extLst>
              <a:ext uri="{FF2B5EF4-FFF2-40B4-BE49-F238E27FC236}">
                <a16:creationId xmlns:a16="http://schemas.microsoft.com/office/drawing/2014/main" id="{AF94B3E9-7F44-1B40-BC54-39B21AA11072}"/>
              </a:ext>
            </a:extLst>
          </p:cNvPr>
          <p:cNvPicPr>
            <a:picLocks noChangeAspect="1"/>
          </p:cNvPicPr>
          <p:nvPr/>
        </p:nvPicPr>
        <p:blipFill rotWithShape="1">
          <a:blip r:embed="rId5"/>
          <a:srcRect l="7649" r="7649"/>
          <a:stretch/>
        </p:blipFill>
        <p:spPr>
          <a:xfrm>
            <a:off x="1133084" y="2554602"/>
            <a:ext cx="2373570" cy="2102179"/>
          </a:xfrm>
          <a:prstGeom prst="hexagon">
            <a:avLst>
              <a:gd name="adj" fmla="val 28349"/>
              <a:gd name="vf" fmla="val 115470"/>
            </a:avLst>
          </a:prstGeom>
          <a:ln>
            <a:noFill/>
          </a:ln>
        </p:spPr>
      </p:pic>
      <p:sp>
        <p:nvSpPr>
          <p:cNvPr id="28" name="Picture Placeholder 27">
            <a:extLst>
              <a:ext uri="{FF2B5EF4-FFF2-40B4-BE49-F238E27FC236}">
                <a16:creationId xmlns:a16="http://schemas.microsoft.com/office/drawing/2014/main" id="{39392986-88B5-484D-A0FE-CFE34B2B233E}"/>
              </a:ext>
            </a:extLst>
          </p:cNvPr>
          <p:cNvSpPr>
            <a:spLocks noGrp="1"/>
          </p:cNvSpPr>
          <p:nvPr>
            <p:ph type="pic" sz="quarter" idx="49"/>
          </p:nvPr>
        </p:nvSpPr>
        <p:spPr/>
        <p:txBody>
          <a:bodyPr/>
          <a:lstStyle/>
          <a:p>
            <a:endParaRPr lang="en-US"/>
          </a:p>
        </p:txBody>
      </p:sp>
      <p:pic>
        <p:nvPicPr>
          <p:cNvPr id="32" name="Picture Placeholder 20" descr="Vintage movie countdown 2">
            <a:extLst>
              <a:ext uri="{FF2B5EF4-FFF2-40B4-BE49-F238E27FC236}">
                <a16:creationId xmlns:a16="http://schemas.microsoft.com/office/drawing/2014/main" id="{9DCA0404-24C8-B2C4-37E7-EEC2AFC9A0A6}"/>
              </a:ext>
            </a:extLst>
          </p:cNvPr>
          <p:cNvPicPr>
            <a:picLocks noChangeAspect="1"/>
          </p:cNvPicPr>
          <p:nvPr/>
        </p:nvPicPr>
        <p:blipFill>
          <a:blip r:embed="rId6"/>
          <a:srcRect l="7757" r="7757"/>
          <a:stretch/>
        </p:blipFill>
        <p:spPr>
          <a:xfrm>
            <a:off x="3620367" y="1835734"/>
            <a:ext cx="2368061" cy="2102177"/>
          </a:xfrm>
          <a:prstGeom prst="hexagon">
            <a:avLst>
              <a:gd name="adj" fmla="val 28349"/>
              <a:gd name="vf" fmla="val 115470"/>
            </a:avLst>
          </a:prstGeom>
          <a:ln>
            <a:noFill/>
          </a:ln>
        </p:spPr>
      </p:pic>
      <p:sp>
        <p:nvSpPr>
          <p:cNvPr id="2" name="Hexagon 1">
            <a:extLst>
              <a:ext uri="{FF2B5EF4-FFF2-40B4-BE49-F238E27FC236}">
                <a16:creationId xmlns:a16="http://schemas.microsoft.com/office/drawing/2014/main" id="{F18B3F2C-9508-7786-B367-82420178D76D}"/>
              </a:ext>
            </a:extLst>
          </p:cNvPr>
          <p:cNvSpPr/>
          <p:nvPr/>
        </p:nvSpPr>
        <p:spPr>
          <a:xfrm>
            <a:off x="1211926" y="2560579"/>
            <a:ext cx="2271623" cy="2099093"/>
          </a:xfrm>
          <a:prstGeom prst="hexagon">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237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a:latin typeface="Abadi"/>
              </a:rPr>
              <a:t>Conclusion</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a:t>Objective 1</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a:t>Objective 2</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a:t>Scope of Inference</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a:t>Future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73</a:t>
            </a:fld>
            <a:endParaRPr lang="en-US" altLang="zh-CN"/>
          </a:p>
        </p:txBody>
      </p:sp>
      <p:pic>
        <p:nvPicPr>
          <p:cNvPr id="21" name="Picture Placeholder 20" descr="Black compass on a yellow background">
            <a:extLst>
              <a:ext uri="{FF2B5EF4-FFF2-40B4-BE49-F238E27FC236}">
                <a16:creationId xmlns:a16="http://schemas.microsoft.com/office/drawing/2014/main" id="{9385D6A7-9E69-129F-D6B5-C99974B5245B}"/>
              </a:ext>
            </a:extLst>
          </p:cNvPr>
          <p:cNvPicPr>
            <a:picLocks noGrp="1" noChangeAspect="1"/>
          </p:cNvPicPr>
          <p:nvPr>
            <p:ph type="pic" sz="quarter" idx="50"/>
          </p:nvPr>
        </p:nvPicPr>
        <p:blipFill>
          <a:blip r:embed="rId3"/>
          <a:srcRect l="14077" r="14077"/>
          <a:stretch/>
        </p:blipFill>
        <p:spPr/>
      </p:pic>
      <p:pic>
        <p:nvPicPr>
          <p:cNvPr id="33" name="Picture Placeholder 32" descr="Person working and looking out window smiling">
            <a:extLst>
              <a:ext uri="{FF2B5EF4-FFF2-40B4-BE49-F238E27FC236}">
                <a16:creationId xmlns:a16="http://schemas.microsoft.com/office/drawing/2014/main" id="{D4A53160-5BDA-3078-7E65-1E511692A47D}"/>
              </a:ext>
            </a:extLst>
          </p:cNvPr>
          <p:cNvPicPr>
            <a:picLocks noGrp="1" noChangeAspect="1"/>
          </p:cNvPicPr>
          <p:nvPr>
            <p:ph type="pic" sz="quarter" idx="51"/>
          </p:nvPr>
        </p:nvPicPr>
        <p:blipFill>
          <a:blip r:embed="rId4"/>
          <a:srcRect l="12471" r="12471"/>
          <a:stretch/>
        </p:blipFill>
        <p:spPr/>
      </p:pic>
      <p:pic>
        <p:nvPicPr>
          <p:cNvPr id="25" name="Picture Placeholder 20" descr="Vintage movie countdown 1">
            <a:extLst>
              <a:ext uri="{FF2B5EF4-FFF2-40B4-BE49-F238E27FC236}">
                <a16:creationId xmlns:a16="http://schemas.microsoft.com/office/drawing/2014/main" id="{AF94B3E9-7F44-1B40-BC54-39B21AA11072}"/>
              </a:ext>
            </a:extLst>
          </p:cNvPr>
          <p:cNvPicPr>
            <a:picLocks noChangeAspect="1"/>
          </p:cNvPicPr>
          <p:nvPr/>
        </p:nvPicPr>
        <p:blipFill rotWithShape="1">
          <a:blip r:embed="rId5"/>
          <a:srcRect l="7649" r="7649"/>
          <a:stretch/>
        </p:blipFill>
        <p:spPr>
          <a:xfrm>
            <a:off x="1133084" y="2554602"/>
            <a:ext cx="2373570" cy="2102179"/>
          </a:xfrm>
          <a:prstGeom prst="hexagon">
            <a:avLst>
              <a:gd name="adj" fmla="val 28349"/>
              <a:gd name="vf" fmla="val 115470"/>
            </a:avLst>
          </a:prstGeom>
          <a:ln>
            <a:noFill/>
          </a:ln>
        </p:spPr>
      </p:pic>
      <p:sp>
        <p:nvSpPr>
          <p:cNvPr id="28" name="Picture Placeholder 27">
            <a:extLst>
              <a:ext uri="{FF2B5EF4-FFF2-40B4-BE49-F238E27FC236}">
                <a16:creationId xmlns:a16="http://schemas.microsoft.com/office/drawing/2014/main" id="{39392986-88B5-484D-A0FE-CFE34B2B233E}"/>
              </a:ext>
            </a:extLst>
          </p:cNvPr>
          <p:cNvSpPr>
            <a:spLocks noGrp="1"/>
          </p:cNvSpPr>
          <p:nvPr>
            <p:ph type="pic" sz="quarter" idx="49"/>
          </p:nvPr>
        </p:nvSpPr>
        <p:spPr/>
        <p:txBody>
          <a:bodyPr/>
          <a:lstStyle/>
          <a:p>
            <a:endParaRPr lang="en-US"/>
          </a:p>
        </p:txBody>
      </p:sp>
      <p:pic>
        <p:nvPicPr>
          <p:cNvPr id="32" name="Picture Placeholder 20" descr="Vintage movie countdown 2">
            <a:extLst>
              <a:ext uri="{FF2B5EF4-FFF2-40B4-BE49-F238E27FC236}">
                <a16:creationId xmlns:a16="http://schemas.microsoft.com/office/drawing/2014/main" id="{9DCA0404-24C8-B2C4-37E7-EEC2AFC9A0A6}"/>
              </a:ext>
            </a:extLst>
          </p:cNvPr>
          <p:cNvPicPr>
            <a:picLocks noChangeAspect="1"/>
          </p:cNvPicPr>
          <p:nvPr/>
        </p:nvPicPr>
        <p:blipFill>
          <a:blip r:embed="rId6"/>
          <a:srcRect l="7757" r="7757"/>
          <a:stretch/>
        </p:blipFill>
        <p:spPr>
          <a:xfrm>
            <a:off x="3620367" y="1835734"/>
            <a:ext cx="2368061" cy="2102177"/>
          </a:xfrm>
          <a:prstGeom prst="hexagon">
            <a:avLst>
              <a:gd name="adj" fmla="val 28349"/>
              <a:gd name="vf" fmla="val 115470"/>
            </a:avLst>
          </a:prstGeom>
          <a:ln>
            <a:noFill/>
          </a:ln>
        </p:spPr>
      </p:pic>
      <p:sp>
        <p:nvSpPr>
          <p:cNvPr id="2" name="Hexagon 1">
            <a:extLst>
              <a:ext uri="{FF2B5EF4-FFF2-40B4-BE49-F238E27FC236}">
                <a16:creationId xmlns:a16="http://schemas.microsoft.com/office/drawing/2014/main" id="{F18B3F2C-9508-7786-B367-82420178D76D}"/>
              </a:ext>
            </a:extLst>
          </p:cNvPr>
          <p:cNvSpPr/>
          <p:nvPr/>
        </p:nvSpPr>
        <p:spPr>
          <a:xfrm>
            <a:off x="3670455" y="1841711"/>
            <a:ext cx="2271623" cy="2099093"/>
          </a:xfrm>
          <a:prstGeom prst="hexagon">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7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a:latin typeface="Abadi"/>
              </a:rPr>
              <a:t>Conclusion</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a:t>Objective 1</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a:t>Objective 2</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a:t>Scope of Inference</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a:t>Future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74</a:t>
            </a:fld>
            <a:endParaRPr lang="en-US" altLang="zh-CN"/>
          </a:p>
        </p:txBody>
      </p:sp>
      <p:pic>
        <p:nvPicPr>
          <p:cNvPr id="21" name="Picture Placeholder 20" descr="Black compass on a yellow background">
            <a:extLst>
              <a:ext uri="{FF2B5EF4-FFF2-40B4-BE49-F238E27FC236}">
                <a16:creationId xmlns:a16="http://schemas.microsoft.com/office/drawing/2014/main" id="{9385D6A7-9E69-129F-D6B5-C99974B5245B}"/>
              </a:ext>
            </a:extLst>
          </p:cNvPr>
          <p:cNvPicPr>
            <a:picLocks noGrp="1" noChangeAspect="1"/>
          </p:cNvPicPr>
          <p:nvPr>
            <p:ph type="pic" sz="quarter" idx="50"/>
          </p:nvPr>
        </p:nvPicPr>
        <p:blipFill>
          <a:blip r:embed="rId3"/>
          <a:srcRect l="14077" r="14077"/>
          <a:stretch/>
        </p:blipFill>
        <p:spPr/>
      </p:pic>
      <p:pic>
        <p:nvPicPr>
          <p:cNvPr id="33" name="Picture Placeholder 32" descr="Person working and looking out window smiling">
            <a:extLst>
              <a:ext uri="{FF2B5EF4-FFF2-40B4-BE49-F238E27FC236}">
                <a16:creationId xmlns:a16="http://schemas.microsoft.com/office/drawing/2014/main" id="{D4A53160-5BDA-3078-7E65-1E511692A47D}"/>
              </a:ext>
            </a:extLst>
          </p:cNvPr>
          <p:cNvPicPr>
            <a:picLocks noGrp="1" noChangeAspect="1"/>
          </p:cNvPicPr>
          <p:nvPr>
            <p:ph type="pic" sz="quarter" idx="51"/>
          </p:nvPr>
        </p:nvPicPr>
        <p:blipFill>
          <a:blip r:embed="rId4"/>
          <a:srcRect l="12471" r="12471"/>
          <a:stretch/>
        </p:blipFill>
        <p:spPr/>
      </p:pic>
      <p:pic>
        <p:nvPicPr>
          <p:cNvPr id="25" name="Picture Placeholder 20" descr="Vintage movie countdown 1">
            <a:extLst>
              <a:ext uri="{FF2B5EF4-FFF2-40B4-BE49-F238E27FC236}">
                <a16:creationId xmlns:a16="http://schemas.microsoft.com/office/drawing/2014/main" id="{AF94B3E9-7F44-1B40-BC54-39B21AA11072}"/>
              </a:ext>
            </a:extLst>
          </p:cNvPr>
          <p:cNvPicPr>
            <a:picLocks noChangeAspect="1"/>
          </p:cNvPicPr>
          <p:nvPr/>
        </p:nvPicPr>
        <p:blipFill rotWithShape="1">
          <a:blip r:embed="rId5"/>
          <a:srcRect l="7649" r="7649"/>
          <a:stretch/>
        </p:blipFill>
        <p:spPr>
          <a:xfrm>
            <a:off x="1133084" y="2554602"/>
            <a:ext cx="2373570" cy="2102179"/>
          </a:xfrm>
          <a:prstGeom prst="hexagon">
            <a:avLst>
              <a:gd name="adj" fmla="val 28349"/>
              <a:gd name="vf" fmla="val 115470"/>
            </a:avLst>
          </a:prstGeom>
          <a:ln>
            <a:noFill/>
          </a:ln>
        </p:spPr>
      </p:pic>
      <p:sp>
        <p:nvSpPr>
          <p:cNvPr id="28" name="Picture Placeholder 27">
            <a:extLst>
              <a:ext uri="{FF2B5EF4-FFF2-40B4-BE49-F238E27FC236}">
                <a16:creationId xmlns:a16="http://schemas.microsoft.com/office/drawing/2014/main" id="{39392986-88B5-484D-A0FE-CFE34B2B233E}"/>
              </a:ext>
            </a:extLst>
          </p:cNvPr>
          <p:cNvSpPr>
            <a:spLocks noGrp="1"/>
          </p:cNvSpPr>
          <p:nvPr>
            <p:ph type="pic" sz="quarter" idx="49"/>
          </p:nvPr>
        </p:nvSpPr>
        <p:spPr/>
        <p:txBody>
          <a:bodyPr/>
          <a:lstStyle/>
          <a:p>
            <a:endParaRPr lang="en-US"/>
          </a:p>
        </p:txBody>
      </p:sp>
      <p:pic>
        <p:nvPicPr>
          <p:cNvPr id="32" name="Picture Placeholder 20" descr="Vintage movie countdown 2">
            <a:extLst>
              <a:ext uri="{FF2B5EF4-FFF2-40B4-BE49-F238E27FC236}">
                <a16:creationId xmlns:a16="http://schemas.microsoft.com/office/drawing/2014/main" id="{9DCA0404-24C8-B2C4-37E7-EEC2AFC9A0A6}"/>
              </a:ext>
            </a:extLst>
          </p:cNvPr>
          <p:cNvPicPr>
            <a:picLocks noChangeAspect="1"/>
          </p:cNvPicPr>
          <p:nvPr/>
        </p:nvPicPr>
        <p:blipFill>
          <a:blip r:embed="rId6"/>
          <a:srcRect l="7757" r="7757"/>
          <a:stretch/>
        </p:blipFill>
        <p:spPr>
          <a:xfrm>
            <a:off x="3620367" y="1835734"/>
            <a:ext cx="2368061" cy="2102177"/>
          </a:xfrm>
          <a:prstGeom prst="hexagon">
            <a:avLst>
              <a:gd name="adj" fmla="val 28349"/>
              <a:gd name="vf" fmla="val 115470"/>
            </a:avLst>
          </a:prstGeom>
          <a:ln>
            <a:noFill/>
          </a:ln>
        </p:spPr>
      </p:pic>
      <p:sp>
        <p:nvSpPr>
          <p:cNvPr id="2" name="Hexagon 1">
            <a:extLst>
              <a:ext uri="{FF2B5EF4-FFF2-40B4-BE49-F238E27FC236}">
                <a16:creationId xmlns:a16="http://schemas.microsoft.com/office/drawing/2014/main" id="{F18B3F2C-9508-7786-B367-82420178D76D}"/>
              </a:ext>
            </a:extLst>
          </p:cNvPr>
          <p:cNvSpPr/>
          <p:nvPr/>
        </p:nvSpPr>
        <p:spPr>
          <a:xfrm>
            <a:off x="6157738" y="2560579"/>
            <a:ext cx="2271623" cy="2099093"/>
          </a:xfrm>
          <a:prstGeom prst="hexagon">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48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a:latin typeface="Abadi"/>
              </a:rPr>
              <a:t>Conclusion</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a:t>Objective 1</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a:t>Objective 2</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a:t>Scope of Inference</a:t>
            </a:r>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a:t>Future</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75</a:t>
            </a:fld>
            <a:endParaRPr lang="en-US" altLang="zh-CN"/>
          </a:p>
        </p:txBody>
      </p:sp>
      <p:pic>
        <p:nvPicPr>
          <p:cNvPr id="21" name="Picture Placeholder 20" descr="Black compass on a yellow background">
            <a:extLst>
              <a:ext uri="{FF2B5EF4-FFF2-40B4-BE49-F238E27FC236}">
                <a16:creationId xmlns:a16="http://schemas.microsoft.com/office/drawing/2014/main" id="{9385D6A7-9E69-129F-D6B5-C99974B5245B}"/>
              </a:ext>
            </a:extLst>
          </p:cNvPr>
          <p:cNvPicPr>
            <a:picLocks noGrp="1" noChangeAspect="1"/>
          </p:cNvPicPr>
          <p:nvPr>
            <p:ph type="pic" sz="quarter" idx="50"/>
          </p:nvPr>
        </p:nvPicPr>
        <p:blipFill>
          <a:blip r:embed="rId3"/>
          <a:srcRect l="14077" r="14077"/>
          <a:stretch/>
        </p:blipFill>
        <p:spPr/>
      </p:pic>
      <p:pic>
        <p:nvPicPr>
          <p:cNvPr id="33" name="Picture Placeholder 32" descr="Person working and looking out window smiling">
            <a:extLst>
              <a:ext uri="{FF2B5EF4-FFF2-40B4-BE49-F238E27FC236}">
                <a16:creationId xmlns:a16="http://schemas.microsoft.com/office/drawing/2014/main" id="{D4A53160-5BDA-3078-7E65-1E511692A47D}"/>
              </a:ext>
            </a:extLst>
          </p:cNvPr>
          <p:cNvPicPr>
            <a:picLocks noGrp="1" noChangeAspect="1"/>
          </p:cNvPicPr>
          <p:nvPr>
            <p:ph type="pic" sz="quarter" idx="51"/>
          </p:nvPr>
        </p:nvPicPr>
        <p:blipFill>
          <a:blip r:embed="rId4"/>
          <a:srcRect l="12471" r="12471"/>
          <a:stretch/>
        </p:blipFill>
        <p:spPr/>
      </p:pic>
      <p:pic>
        <p:nvPicPr>
          <p:cNvPr id="25" name="Picture Placeholder 20" descr="Vintage movie countdown 1">
            <a:extLst>
              <a:ext uri="{FF2B5EF4-FFF2-40B4-BE49-F238E27FC236}">
                <a16:creationId xmlns:a16="http://schemas.microsoft.com/office/drawing/2014/main" id="{AF94B3E9-7F44-1B40-BC54-39B21AA11072}"/>
              </a:ext>
            </a:extLst>
          </p:cNvPr>
          <p:cNvPicPr>
            <a:picLocks noChangeAspect="1"/>
          </p:cNvPicPr>
          <p:nvPr/>
        </p:nvPicPr>
        <p:blipFill rotWithShape="1">
          <a:blip r:embed="rId5"/>
          <a:srcRect l="7649" r="7649"/>
          <a:stretch/>
        </p:blipFill>
        <p:spPr>
          <a:xfrm>
            <a:off x="1133084" y="2554602"/>
            <a:ext cx="2373570" cy="2102179"/>
          </a:xfrm>
          <a:prstGeom prst="hexagon">
            <a:avLst>
              <a:gd name="adj" fmla="val 28349"/>
              <a:gd name="vf" fmla="val 115470"/>
            </a:avLst>
          </a:prstGeom>
          <a:ln>
            <a:noFill/>
          </a:ln>
        </p:spPr>
      </p:pic>
      <p:sp>
        <p:nvSpPr>
          <p:cNvPr id="28" name="Picture Placeholder 27">
            <a:extLst>
              <a:ext uri="{FF2B5EF4-FFF2-40B4-BE49-F238E27FC236}">
                <a16:creationId xmlns:a16="http://schemas.microsoft.com/office/drawing/2014/main" id="{39392986-88B5-484D-A0FE-CFE34B2B233E}"/>
              </a:ext>
            </a:extLst>
          </p:cNvPr>
          <p:cNvSpPr>
            <a:spLocks noGrp="1"/>
          </p:cNvSpPr>
          <p:nvPr>
            <p:ph type="pic" sz="quarter" idx="49"/>
          </p:nvPr>
        </p:nvSpPr>
        <p:spPr/>
        <p:txBody>
          <a:bodyPr/>
          <a:lstStyle/>
          <a:p>
            <a:endParaRPr lang="en-US"/>
          </a:p>
        </p:txBody>
      </p:sp>
      <p:pic>
        <p:nvPicPr>
          <p:cNvPr id="32" name="Picture Placeholder 20" descr="Vintage movie countdown 2">
            <a:extLst>
              <a:ext uri="{FF2B5EF4-FFF2-40B4-BE49-F238E27FC236}">
                <a16:creationId xmlns:a16="http://schemas.microsoft.com/office/drawing/2014/main" id="{9DCA0404-24C8-B2C4-37E7-EEC2AFC9A0A6}"/>
              </a:ext>
            </a:extLst>
          </p:cNvPr>
          <p:cNvPicPr>
            <a:picLocks noChangeAspect="1"/>
          </p:cNvPicPr>
          <p:nvPr/>
        </p:nvPicPr>
        <p:blipFill>
          <a:blip r:embed="rId6"/>
          <a:srcRect l="7757" r="7757"/>
          <a:stretch/>
        </p:blipFill>
        <p:spPr>
          <a:xfrm>
            <a:off x="3620367" y="1835734"/>
            <a:ext cx="2368061" cy="2102177"/>
          </a:xfrm>
          <a:prstGeom prst="hexagon">
            <a:avLst>
              <a:gd name="adj" fmla="val 28349"/>
              <a:gd name="vf" fmla="val 115470"/>
            </a:avLst>
          </a:prstGeom>
          <a:ln>
            <a:noFill/>
          </a:ln>
        </p:spPr>
      </p:pic>
      <p:sp>
        <p:nvSpPr>
          <p:cNvPr id="2" name="Hexagon 1">
            <a:extLst>
              <a:ext uri="{FF2B5EF4-FFF2-40B4-BE49-F238E27FC236}">
                <a16:creationId xmlns:a16="http://schemas.microsoft.com/office/drawing/2014/main" id="{F18B3F2C-9508-7786-B367-82420178D76D}"/>
              </a:ext>
            </a:extLst>
          </p:cNvPr>
          <p:cNvSpPr/>
          <p:nvPr/>
        </p:nvSpPr>
        <p:spPr>
          <a:xfrm>
            <a:off x="8544379" y="1841711"/>
            <a:ext cx="2286000" cy="2099093"/>
          </a:xfrm>
          <a:prstGeom prst="hexagon">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09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a:latin typeface="Abadi"/>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593314" cy="1779150"/>
          </a:xfrm>
        </p:spPr>
        <p:txBody>
          <a:bodyPr/>
          <a:lstStyle/>
          <a:p>
            <a:pPr marL="285750" indent="-285750">
              <a:buChar char="•"/>
            </a:pPr>
            <a:r>
              <a:rPr lang="en-US">
                <a:ea typeface="+mn-lt"/>
                <a:cs typeface="+mn-lt"/>
              </a:rPr>
              <a:t>Banu </a:t>
            </a:r>
            <a:r>
              <a:rPr lang="en-US" err="1">
                <a:solidFill>
                  <a:srgbClr val="201F1E"/>
                </a:solidFill>
                <a:ea typeface="+mn-lt"/>
                <a:cs typeface="+mn-lt"/>
              </a:rPr>
              <a:t>Pullaiahnaidu</a:t>
            </a:r>
            <a:r>
              <a:rPr lang="en-US">
                <a:solidFill>
                  <a:srgbClr val="201F1E"/>
                </a:solidFill>
                <a:ea typeface="+mn-lt"/>
                <a:cs typeface="+mn-lt"/>
              </a:rPr>
              <a:t> | </a:t>
            </a:r>
            <a:r>
              <a:rPr lang="en-US">
                <a:ea typeface="+mn-lt"/>
                <a:cs typeface="+mn-lt"/>
                <a:hlinkClick r:id="rId6"/>
              </a:rPr>
              <a:t>bpullaiahnaidu@mail.smu.edu</a:t>
            </a:r>
            <a:endParaRPr lang="en-US"/>
          </a:p>
          <a:p>
            <a:pPr marL="285750" indent="-285750">
              <a:buChar char="•"/>
            </a:pPr>
            <a:r>
              <a:rPr lang="en-US"/>
              <a:t>Kyle </a:t>
            </a:r>
            <a:r>
              <a:rPr lang="en-US">
                <a:ea typeface="+mn-lt"/>
                <a:cs typeface="+mn-lt"/>
              </a:rPr>
              <a:t>Kuberski | </a:t>
            </a:r>
            <a:r>
              <a:rPr lang="en-US">
                <a:ea typeface="+mn-lt"/>
                <a:cs typeface="+mn-lt"/>
                <a:hlinkClick r:id="rId7"/>
              </a:rPr>
              <a:t>kkuberski@mail.smu.edu</a:t>
            </a:r>
            <a:r>
              <a:rPr lang="en-US">
                <a:ea typeface="+mn-lt"/>
                <a:cs typeface="+mn-lt"/>
              </a:rPr>
              <a:t> </a:t>
            </a:r>
            <a:endParaRPr lang="en-US"/>
          </a:p>
          <a:p>
            <a:pPr marL="285750" indent="-285750">
              <a:buChar char="•"/>
            </a:pPr>
            <a:r>
              <a:rPr lang="en-US"/>
              <a:t>Mai Dang | </a:t>
            </a:r>
            <a:r>
              <a:rPr lang="en-US">
                <a:hlinkClick r:id="rId8"/>
              </a:rPr>
              <a:t>maid@mail.smu.edu</a:t>
            </a:r>
            <a:endParaRPr lang="en-US"/>
          </a:p>
          <a:p>
            <a:endParaRPr lang="en-US"/>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9"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72514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45176" y="761358"/>
            <a:ext cx="7287021" cy="1668226"/>
          </a:xfrm>
        </p:spPr>
        <p:txBody>
          <a:bodyPr/>
          <a:lstStyle/>
          <a:p>
            <a:r>
              <a:rPr lang="en-US" altLang="zh-CN">
                <a:latin typeface="Abadi"/>
              </a:rPr>
              <a:t>Dataset</a:t>
            </a:r>
            <a:endParaRPr lang="en-US">
              <a:latin typeface="Abadi"/>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8</a:t>
            </a:fld>
            <a:endParaRPr lang="en-US" altLang="zh-CN"/>
          </a:p>
        </p:txBody>
      </p:sp>
      <p:sp>
        <p:nvSpPr>
          <p:cNvPr id="2" name="TextBox 1">
            <a:extLst>
              <a:ext uri="{FF2B5EF4-FFF2-40B4-BE49-F238E27FC236}">
                <a16:creationId xmlns:a16="http://schemas.microsoft.com/office/drawing/2014/main" id="{B86AD39B-FE18-B840-5BFC-C2E7C42136BD}"/>
              </a:ext>
            </a:extLst>
          </p:cNvPr>
          <p:cNvSpPr txBox="1"/>
          <p:nvPr/>
        </p:nvSpPr>
        <p:spPr>
          <a:xfrm>
            <a:off x="6305910" y="1475117"/>
            <a:ext cx="1880559"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tx2">
                    <a:lumMod val="75000"/>
                    <a:lumOff val="25000"/>
                  </a:schemeClr>
                </a:solidFill>
                <a:hlinkClick r:id="rId3">
                  <a:extLst>
                    <a:ext uri="{A12FA001-AC4F-418D-AE19-62706E023703}">
                      <ahyp:hlinkClr xmlns:ahyp="http://schemas.microsoft.com/office/drawing/2018/hyperlinkcolor" val="tx"/>
                    </a:ext>
                  </a:extLst>
                </a:hlinkClick>
              </a:rPr>
              <a:t>Kaggle</a:t>
            </a:r>
          </a:p>
        </p:txBody>
      </p:sp>
      <p:sp>
        <p:nvSpPr>
          <p:cNvPr id="7" name="Text Placeholder 64">
            <a:extLst>
              <a:ext uri="{FF2B5EF4-FFF2-40B4-BE49-F238E27FC236}">
                <a16:creationId xmlns:a16="http://schemas.microsoft.com/office/drawing/2014/main" id="{9DFC4A5F-C258-35F1-8795-D92CFFB5D9A1}"/>
              </a:ext>
            </a:extLst>
          </p:cNvPr>
          <p:cNvSpPr txBox="1">
            <a:spLocks/>
          </p:cNvSpPr>
          <p:nvPr/>
        </p:nvSpPr>
        <p:spPr>
          <a:xfrm>
            <a:off x="6299586" y="1041552"/>
            <a:ext cx="1863198" cy="36262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Source</a:t>
            </a:r>
          </a:p>
        </p:txBody>
      </p:sp>
      <p:sp>
        <p:nvSpPr>
          <p:cNvPr id="23" name="Text Placeholder 70">
            <a:extLst>
              <a:ext uri="{FF2B5EF4-FFF2-40B4-BE49-F238E27FC236}">
                <a16:creationId xmlns:a16="http://schemas.microsoft.com/office/drawing/2014/main" id="{B3FF1DCB-4D18-6DCF-8E20-A8B843041BDA}"/>
              </a:ext>
            </a:extLst>
          </p:cNvPr>
          <p:cNvSpPr txBox="1">
            <a:spLocks/>
          </p:cNvSpPr>
          <p:nvPr/>
        </p:nvSpPr>
        <p:spPr>
          <a:xfrm>
            <a:off x="8418416" y="1047303"/>
            <a:ext cx="1877574" cy="434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Summary</a:t>
            </a:r>
          </a:p>
        </p:txBody>
      </p:sp>
      <p:sp>
        <p:nvSpPr>
          <p:cNvPr id="28" name="Picture Placeholder 15">
            <a:extLst>
              <a:ext uri="{FF2B5EF4-FFF2-40B4-BE49-F238E27FC236}">
                <a16:creationId xmlns:a16="http://schemas.microsoft.com/office/drawing/2014/main" id="{0251976C-48FE-E337-A6FF-0000C998D560}"/>
              </a:ext>
            </a:extLst>
          </p:cNvPr>
          <p:cNvSpPr>
            <a:spLocks noGrp="1"/>
          </p:cNvSpPr>
          <p:nvPr>
            <p:ph type="body" sz="quarter" idx="28"/>
          </p:nvPr>
        </p:nvSpPr>
        <p:spPr>
          <a:xfrm>
            <a:off x="8379512" y="1341570"/>
            <a:ext cx="1920707" cy="736437"/>
          </a:xfrm>
        </p:spPr>
        <p:txBody>
          <a:bodyPr vert="horz" lIns="91440" tIns="45720" rIns="91440" bIns="45720" rtlCol="0" anchor="t">
            <a:noAutofit/>
          </a:bodyPr>
          <a:lstStyle/>
          <a:p>
            <a:r>
              <a:rPr lang="en-US" altLang="zh-CN" sz="1200">
                <a:latin typeface="Abadi"/>
              </a:rPr>
              <a:t>742 job postings scraped from Glassdoor </a:t>
            </a:r>
            <a:endParaRPr lang="en-US" sz="1200">
              <a:latin typeface="Abadi"/>
            </a:endParaRPr>
          </a:p>
          <a:p>
            <a:r>
              <a:rPr lang="en-US" altLang="zh-CN" sz="1200">
                <a:latin typeface="Abadi"/>
              </a:rPr>
              <a:t>42 variables </a:t>
            </a:r>
          </a:p>
          <a:p>
            <a:endParaRPr lang="zh-CN" altLang="en-US"/>
          </a:p>
        </p:txBody>
      </p:sp>
      <p:sp>
        <p:nvSpPr>
          <p:cNvPr id="30" name="Text Placeholder 68">
            <a:extLst>
              <a:ext uri="{FF2B5EF4-FFF2-40B4-BE49-F238E27FC236}">
                <a16:creationId xmlns:a16="http://schemas.microsoft.com/office/drawing/2014/main" id="{D14A9CF3-4B22-F2F1-1F96-757B27263C66}"/>
              </a:ext>
            </a:extLst>
          </p:cNvPr>
          <p:cNvSpPr txBox="1">
            <a:spLocks/>
          </p:cNvSpPr>
          <p:nvPr/>
        </p:nvSpPr>
        <p:spPr>
          <a:xfrm>
            <a:off x="7329413" y="2873194"/>
            <a:ext cx="1935084"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Response Variable </a:t>
            </a:r>
          </a:p>
        </p:txBody>
      </p:sp>
      <p:sp>
        <p:nvSpPr>
          <p:cNvPr id="36" name="Text Placeholder 64">
            <a:extLst>
              <a:ext uri="{FF2B5EF4-FFF2-40B4-BE49-F238E27FC236}">
                <a16:creationId xmlns:a16="http://schemas.microsoft.com/office/drawing/2014/main" id="{26B5D090-3EB6-9EFD-6CE9-8E492EF471C1}"/>
              </a:ext>
            </a:extLst>
          </p:cNvPr>
          <p:cNvSpPr txBox="1">
            <a:spLocks/>
          </p:cNvSpPr>
          <p:nvPr/>
        </p:nvSpPr>
        <p:spPr>
          <a:xfrm>
            <a:off x="9410848" y="2815718"/>
            <a:ext cx="1877575"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Numerical Variables (2) </a:t>
            </a:r>
          </a:p>
        </p:txBody>
      </p:sp>
      <p:sp>
        <p:nvSpPr>
          <p:cNvPr id="40" name="Picture Placeholder 22">
            <a:extLst>
              <a:ext uri="{FF2B5EF4-FFF2-40B4-BE49-F238E27FC236}">
                <a16:creationId xmlns:a16="http://schemas.microsoft.com/office/drawing/2014/main" id="{103C6FBD-442E-FFB6-5610-377E4FB76687}"/>
              </a:ext>
            </a:extLst>
          </p:cNvPr>
          <p:cNvSpPr txBox="1">
            <a:spLocks/>
          </p:cNvSpPr>
          <p:nvPr/>
        </p:nvSpPr>
        <p:spPr>
          <a:xfrm>
            <a:off x="7358168" y="3412138"/>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200"/>
              <a:t>Average Salary </a:t>
            </a:r>
            <a:endParaRPr lang="en-US" altLang="zh-CN"/>
          </a:p>
        </p:txBody>
      </p:sp>
      <p:sp>
        <p:nvSpPr>
          <p:cNvPr id="42" name="Picture Placeholder 18">
            <a:extLst>
              <a:ext uri="{FF2B5EF4-FFF2-40B4-BE49-F238E27FC236}">
                <a16:creationId xmlns:a16="http://schemas.microsoft.com/office/drawing/2014/main" id="{5CE3A189-B211-558F-64EE-036EA26B935F}"/>
              </a:ext>
            </a:extLst>
          </p:cNvPr>
          <p:cNvSpPr txBox="1">
            <a:spLocks/>
          </p:cNvSpPr>
          <p:nvPr/>
        </p:nvSpPr>
        <p:spPr>
          <a:xfrm>
            <a:off x="9410848" y="341217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a:t>Rating – Company rating </a:t>
            </a:r>
            <a:endParaRPr lang="en-US" sz="1200"/>
          </a:p>
          <a:p>
            <a:pPr marL="0" indent="0" algn="ctr">
              <a:buNone/>
            </a:pPr>
            <a:r>
              <a:rPr lang="en-US" altLang="zh-CN" sz="1200"/>
              <a:t>Age – Company_ history</a:t>
            </a:r>
          </a:p>
        </p:txBody>
      </p:sp>
      <p:sp>
        <p:nvSpPr>
          <p:cNvPr id="46" name="Text Placeholder 66">
            <a:extLst>
              <a:ext uri="{FF2B5EF4-FFF2-40B4-BE49-F238E27FC236}">
                <a16:creationId xmlns:a16="http://schemas.microsoft.com/office/drawing/2014/main" id="{9E7E311B-180D-C609-F43B-859D261B70CC}"/>
              </a:ext>
            </a:extLst>
          </p:cNvPr>
          <p:cNvSpPr txBox="1">
            <a:spLocks/>
          </p:cNvSpPr>
          <p:nvPr/>
        </p:nvSpPr>
        <p:spPr>
          <a:xfrm>
            <a:off x="8385268" y="4627232"/>
            <a:ext cx="1920707" cy="520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Categorial variables (39)</a:t>
            </a:r>
          </a:p>
        </p:txBody>
      </p:sp>
      <p:sp>
        <p:nvSpPr>
          <p:cNvPr id="50" name="Picture Placeholder 20">
            <a:extLst>
              <a:ext uri="{FF2B5EF4-FFF2-40B4-BE49-F238E27FC236}">
                <a16:creationId xmlns:a16="http://schemas.microsoft.com/office/drawing/2014/main" id="{BB404435-B23C-CA8A-DE66-DB9015043EFE}"/>
              </a:ext>
            </a:extLst>
          </p:cNvPr>
          <p:cNvSpPr txBox="1">
            <a:spLocks/>
          </p:cNvSpPr>
          <p:nvPr/>
        </p:nvSpPr>
        <p:spPr>
          <a:xfrm>
            <a:off x="8399645" y="519493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err="1"/>
              <a:t>Job_title</a:t>
            </a:r>
            <a:r>
              <a:rPr lang="en-US" altLang="zh-CN" sz="1200"/>
              <a:t> , </a:t>
            </a:r>
            <a:r>
              <a:rPr lang="en-US" altLang="zh-CN" sz="1200" err="1"/>
              <a:t>Job.Location</a:t>
            </a:r>
            <a:r>
              <a:rPr lang="en-US" altLang="zh-CN" sz="1200"/>
              <a:t> ,</a:t>
            </a:r>
            <a:endParaRPr lang="en-US" sz="1200"/>
          </a:p>
          <a:p>
            <a:pPr marL="0" indent="0" algn="ctr">
              <a:buNone/>
            </a:pPr>
            <a:r>
              <a:rPr lang="en-US" altLang="zh-CN" sz="1200"/>
              <a:t>Degree , Sector </a:t>
            </a:r>
          </a:p>
          <a:p>
            <a:pPr marL="0" indent="0" algn="ctr">
              <a:buNone/>
            </a:pPr>
            <a:r>
              <a:rPr lang="en-US" altLang="zh-CN" sz="1200"/>
              <a:t>etc. </a:t>
            </a:r>
            <a:endParaRPr lang="en-US" sz="1200"/>
          </a:p>
          <a:p>
            <a:pPr marL="0" indent="0" algn="ctr">
              <a:buNone/>
            </a:pPr>
            <a:endParaRPr lang="zh-CN" altLang="en-US" sz="1200"/>
          </a:p>
        </p:txBody>
      </p:sp>
      <p:sp>
        <p:nvSpPr>
          <p:cNvPr id="5" name="Hexagon 4">
            <a:extLst>
              <a:ext uri="{FF2B5EF4-FFF2-40B4-BE49-F238E27FC236}">
                <a16:creationId xmlns:a16="http://schemas.microsoft.com/office/drawing/2014/main" id="{60257D0F-5561-BF34-ECFE-2F04D64FF19D}"/>
              </a:ext>
            </a:extLst>
          </p:cNvPr>
          <p:cNvSpPr/>
          <p:nvPr/>
        </p:nvSpPr>
        <p:spPr>
          <a:xfrm rot="5400000">
            <a:off x="8293146" y="626362"/>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293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1145176" y="761358"/>
            <a:ext cx="7287021" cy="1668226"/>
          </a:xfrm>
        </p:spPr>
        <p:txBody>
          <a:bodyPr/>
          <a:lstStyle/>
          <a:p>
            <a:r>
              <a:rPr lang="en-US" altLang="zh-CN">
                <a:latin typeface="Abadi"/>
              </a:rPr>
              <a:t>Dataset</a:t>
            </a:r>
            <a:endParaRPr lang="en-US">
              <a:latin typeface="Abadi"/>
            </a:endParaRP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9</a:t>
            </a:fld>
            <a:endParaRPr lang="en-US" altLang="zh-CN"/>
          </a:p>
        </p:txBody>
      </p:sp>
      <p:sp>
        <p:nvSpPr>
          <p:cNvPr id="2" name="TextBox 1">
            <a:extLst>
              <a:ext uri="{FF2B5EF4-FFF2-40B4-BE49-F238E27FC236}">
                <a16:creationId xmlns:a16="http://schemas.microsoft.com/office/drawing/2014/main" id="{B86AD39B-FE18-B840-5BFC-C2E7C42136BD}"/>
              </a:ext>
            </a:extLst>
          </p:cNvPr>
          <p:cNvSpPr txBox="1"/>
          <p:nvPr/>
        </p:nvSpPr>
        <p:spPr>
          <a:xfrm>
            <a:off x="6305910" y="1475117"/>
            <a:ext cx="1880559" cy="383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buFontTx/>
              <a:buNone/>
            </a:pPr>
            <a:r>
              <a:rPr lang="en-US">
                <a:solidFill>
                  <a:schemeClr val="tx2">
                    <a:lumMod val="75000"/>
                    <a:lumOff val="25000"/>
                  </a:schemeClr>
                </a:solidFill>
                <a:hlinkClick r:id="rId3">
                  <a:extLst>
                    <a:ext uri="{A12FA001-AC4F-418D-AE19-62706E023703}">
                      <ahyp:hlinkClr xmlns:ahyp="http://schemas.microsoft.com/office/drawing/2018/hyperlinkcolor" val="tx"/>
                    </a:ext>
                  </a:extLst>
                </a:hlinkClick>
              </a:rPr>
              <a:t>Kaggle</a:t>
            </a:r>
          </a:p>
        </p:txBody>
      </p:sp>
      <p:sp>
        <p:nvSpPr>
          <p:cNvPr id="7" name="Text Placeholder 64">
            <a:extLst>
              <a:ext uri="{FF2B5EF4-FFF2-40B4-BE49-F238E27FC236}">
                <a16:creationId xmlns:a16="http://schemas.microsoft.com/office/drawing/2014/main" id="{9DFC4A5F-C258-35F1-8795-D92CFFB5D9A1}"/>
              </a:ext>
            </a:extLst>
          </p:cNvPr>
          <p:cNvSpPr txBox="1">
            <a:spLocks/>
          </p:cNvSpPr>
          <p:nvPr/>
        </p:nvSpPr>
        <p:spPr>
          <a:xfrm>
            <a:off x="6299586" y="1041552"/>
            <a:ext cx="1863198" cy="362626"/>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Source</a:t>
            </a:r>
          </a:p>
        </p:txBody>
      </p:sp>
      <p:sp>
        <p:nvSpPr>
          <p:cNvPr id="23" name="Text Placeholder 70">
            <a:extLst>
              <a:ext uri="{FF2B5EF4-FFF2-40B4-BE49-F238E27FC236}">
                <a16:creationId xmlns:a16="http://schemas.microsoft.com/office/drawing/2014/main" id="{B3FF1DCB-4D18-6DCF-8E20-A8B843041BDA}"/>
              </a:ext>
            </a:extLst>
          </p:cNvPr>
          <p:cNvSpPr txBox="1">
            <a:spLocks/>
          </p:cNvSpPr>
          <p:nvPr/>
        </p:nvSpPr>
        <p:spPr>
          <a:xfrm>
            <a:off x="8418416" y="1047303"/>
            <a:ext cx="1877574" cy="434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Summary</a:t>
            </a:r>
          </a:p>
        </p:txBody>
      </p:sp>
      <p:sp>
        <p:nvSpPr>
          <p:cNvPr id="28" name="Picture Placeholder 15">
            <a:extLst>
              <a:ext uri="{FF2B5EF4-FFF2-40B4-BE49-F238E27FC236}">
                <a16:creationId xmlns:a16="http://schemas.microsoft.com/office/drawing/2014/main" id="{0251976C-48FE-E337-A6FF-0000C998D560}"/>
              </a:ext>
            </a:extLst>
          </p:cNvPr>
          <p:cNvSpPr>
            <a:spLocks noGrp="1"/>
          </p:cNvSpPr>
          <p:nvPr>
            <p:ph type="body" sz="quarter" idx="28"/>
          </p:nvPr>
        </p:nvSpPr>
        <p:spPr>
          <a:xfrm>
            <a:off x="8379512" y="1341570"/>
            <a:ext cx="1920707" cy="736437"/>
          </a:xfrm>
        </p:spPr>
        <p:txBody>
          <a:bodyPr vert="horz" lIns="91440" tIns="45720" rIns="91440" bIns="45720" rtlCol="0" anchor="t">
            <a:noAutofit/>
          </a:bodyPr>
          <a:lstStyle/>
          <a:p>
            <a:r>
              <a:rPr lang="en-US" altLang="zh-CN" sz="1200">
                <a:latin typeface="Abadi"/>
              </a:rPr>
              <a:t>742 job postings scraped from Glassdoor </a:t>
            </a:r>
            <a:endParaRPr lang="en-US" sz="1200">
              <a:latin typeface="Abadi"/>
            </a:endParaRPr>
          </a:p>
          <a:p>
            <a:r>
              <a:rPr lang="en-US" altLang="zh-CN" sz="1200">
                <a:latin typeface="Abadi"/>
              </a:rPr>
              <a:t>42 variables </a:t>
            </a:r>
          </a:p>
          <a:p>
            <a:endParaRPr lang="zh-CN" altLang="en-US"/>
          </a:p>
        </p:txBody>
      </p:sp>
      <p:sp>
        <p:nvSpPr>
          <p:cNvPr id="30" name="Text Placeholder 68">
            <a:extLst>
              <a:ext uri="{FF2B5EF4-FFF2-40B4-BE49-F238E27FC236}">
                <a16:creationId xmlns:a16="http://schemas.microsoft.com/office/drawing/2014/main" id="{D14A9CF3-4B22-F2F1-1F96-757B27263C66}"/>
              </a:ext>
            </a:extLst>
          </p:cNvPr>
          <p:cNvSpPr txBox="1">
            <a:spLocks/>
          </p:cNvSpPr>
          <p:nvPr/>
        </p:nvSpPr>
        <p:spPr>
          <a:xfrm>
            <a:off x="7329413" y="2873194"/>
            <a:ext cx="1935084"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Response Variable </a:t>
            </a:r>
          </a:p>
        </p:txBody>
      </p:sp>
      <p:sp>
        <p:nvSpPr>
          <p:cNvPr id="36" name="Text Placeholder 64">
            <a:extLst>
              <a:ext uri="{FF2B5EF4-FFF2-40B4-BE49-F238E27FC236}">
                <a16:creationId xmlns:a16="http://schemas.microsoft.com/office/drawing/2014/main" id="{26B5D090-3EB6-9EFD-6CE9-8E492EF471C1}"/>
              </a:ext>
            </a:extLst>
          </p:cNvPr>
          <p:cNvSpPr txBox="1">
            <a:spLocks/>
          </p:cNvSpPr>
          <p:nvPr/>
        </p:nvSpPr>
        <p:spPr>
          <a:xfrm>
            <a:off x="9410848" y="2815718"/>
            <a:ext cx="1877575" cy="5063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Numerical Variables (2) </a:t>
            </a:r>
          </a:p>
        </p:txBody>
      </p:sp>
      <p:sp>
        <p:nvSpPr>
          <p:cNvPr id="40" name="Picture Placeholder 22">
            <a:extLst>
              <a:ext uri="{FF2B5EF4-FFF2-40B4-BE49-F238E27FC236}">
                <a16:creationId xmlns:a16="http://schemas.microsoft.com/office/drawing/2014/main" id="{103C6FBD-442E-FFB6-5610-377E4FB76687}"/>
              </a:ext>
            </a:extLst>
          </p:cNvPr>
          <p:cNvSpPr txBox="1">
            <a:spLocks/>
          </p:cNvSpPr>
          <p:nvPr/>
        </p:nvSpPr>
        <p:spPr>
          <a:xfrm>
            <a:off x="7358168" y="3412138"/>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200"/>
              <a:t>Average Salary </a:t>
            </a:r>
            <a:endParaRPr lang="en-US" altLang="zh-CN"/>
          </a:p>
        </p:txBody>
      </p:sp>
      <p:sp>
        <p:nvSpPr>
          <p:cNvPr id="42" name="Picture Placeholder 18">
            <a:extLst>
              <a:ext uri="{FF2B5EF4-FFF2-40B4-BE49-F238E27FC236}">
                <a16:creationId xmlns:a16="http://schemas.microsoft.com/office/drawing/2014/main" id="{5CE3A189-B211-558F-64EE-036EA26B935F}"/>
              </a:ext>
            </a:extLst>
          </p:cNvPr>
          <p:cNvSpPr txBox="1">
            <a:spLocks/>
          </p:cNvSpPr>
          <p:nvPr/>
        </p:nvSpPr>
        <p:spPr>
          <a:xfrm>
            <a:off x="9410848" y="341217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a:t>Rating – Company rating </a:t>
            </a:r>
            <a:endParaRPr lang="en-US" sz="1200"/>
          </a:p>
          <a:p>
            <a:pPr marL="0" indent="0" algn="ctr">
              <a:buNone/>
            </a:pPr>
            <a:r>
              <a:rPr lang="en-US" altLang="zh-CN" sz="1200"/>
              <a:t>Age – Company_ history</a:t>
            </a:r>
          </a:p>
        </p:txBody>
      </p:sp>
      <p:sp>
        <p:nvSpPr>
          <p:cNvPr id="46" name="Text Placeholder 66">
            <a:extLst>
              <a:ext uri="{FF2B5EF4-FFF2-40B4-BE49-F238E27FC236}">
                <a16:creationId xmlns:a16="http://schemas.microsoft.com/office/drawing/2014/main" id="{9E7E311B-180D-C609-F43B-859D261B70CC}"/>
              </a:ext>
            </a:extLst>
          </p:cNvPr>
          <p:cNvSpPr txBox="1">
            <a:spLocks/>
          </p:cNvSpPr>
          <p:nvPr/>
        </p:nvSpPr>
        <p:spPr>
          <a:xfrm>
            <a:off x="8385268" y="4627232"/>
            <a:ext cx="1920707" cy="520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Categorial variables (39)</a:t>
            </a:r>
          </a:p>
        </p:txBody>
      </p:sp>
      <p:sp>
        <p:nvSpPr>
          <p:cNvPr id="50" name="Picture Placeholder 20">
            <a:extLst>
              <a:ext uri="{FF2B5EF4-FFF2-40B4-BE49-F238E27FC236}">
                <a16:creationId xmlns:a16="http://schemas.microsoft.com/office/drawing/2014/main" id="{BB404435-B23C-CA8A-DE66-DB9015043EFE}"/>
              </a:ext>
            </a:extLst>
          </p:cNvPr>
          <p:cNvSpPr txBox="1">
            <a:spLocks/>
          </p:cNvSpPr>
          <p:nvPr/>
        </p:nvSpPr>
        <p:spPr>
          <a:xfrm>
            <a:off x="8399645" y="5194931"/>
            <a:ext cx="1877575" cy="5063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200" err="1"/>
              <a:t>Job_title</a:t>
            </a:r>
            <a:r>
              <a:rPr lang="en-US" altLang="zh-CN" sz="1200"/>
              <a:t> , </a:t>
            </a:r>
            <a:r>
              <a:rPr lang="en-US" altLang="zh-CN" sz="1200" err="1"/>
              <a:t>Job.Location</a:t>
            </a:r>
            <a:r>
              <a:rPr lang="en-US" altLang="zh-CN" sz="1200"/>
              <a:t> ,</a:t>
            </a:r>
            <a:endParaRPr lang="en-US" sz="1200"/>
          </a:p>
          <a:p>
            <a:pPr marL="0" indent="0" algn="ctr">
              <a:buNone/>
            </a:pPr>
            <a:r>
              <a:rPr lang="en-US" altLang="zh-CN" sz="1200"/>
              <a:t>Degree , Sector </a:t>
            </a:r>
          </a:p>
          <a:p>
            <a:pPr marL="0" indent="0" algn="ctr">
              <a:buNone/>
            </a:pPr>
            <a:r>
              <a:rPr lang="en-US" altLang="zh-CN" sz="1200"/>
              <a:t>etc. </a:t>
            </a:r>
            <a:endParaRPr lang="en-US" sz="1200"/>
          </a:p>
          <a:p>
            <a:pPr marL="0" indent="0" algn="ctr">
              <a:buNone/>
            </a:pPr>
            <a:endParaRPr lang="zh-CN" altLang="en-US" sz="1200"/>
          </a:p>
        </p:txBody>
      </p:sp>
      <p:sp>
        <p:nvSpPr>
          <p:cNvPr id="5" name="Hexagon 4">
            <a:extLst>
              <a:ext uri="{FF2B5EF4-FFF2-40B4-BE49-F238E27FC236}">
                <a16:creationId xmlns:a16="http://schemas.microsoft.com/office/drawing/2014/main" id="{60257D0F-5561-BF34-ECFE-2F04D64FF19D}"/>
              </a:ext>
            </a:extLst>
          </p:cNvPr>
          <p:cNvSpPr/>
          <p:nvPr/>
        </p:nvSpPr>
        <p:spPr>
          <a:xfrm rot="5400000">
            <a:off x="7239565" y="2434144"/>
            <a:ext cx="2084715" cy="1883433"/>
          </a:xfrm>
          <a:prstGeom prst="hexagon">
            <a:avLst/>
          </a:prstGeom>
          <a:noFill/>
          <a:ln w="57150">
            <a:solidFill>
              <a:srgbClr val="0070C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0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76</Slides>
  <Notes>67</Notes>
  <HiddenSlides>0</HiddenSlide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主题​​</vt:lpstr>
      <vt:lpstr>Glassdoor's Data Jobs -  Salary Prediction </vt:lpstr>
      <vt:lpstr>Introduction</vt:lpstr>
      <vt:lpstr>Introduction</vt:lpstr>
      <vt:lpstr>Introduction</vt:lpstr>
      <vt:lpstr>Introduction</vt:lpstr>
      <vt:lpstr>Introduction</vt:lpstr>
      <vt:lpstr>Dataset</vt:lpstr>
      <vt:lpstr>Dataset</vt:lpstr>
      <vt:lpstr>Dataset</vt:lpstr>
      <vt:lpstr>Dataset</vt:lpstr>
      <vt:lpstr>Dataset</vt:lpstr>
      <vt:lpstr>PowerPoint Presentation</vt:lpstr>
      <vt:lpstr>Missing values</vt:lpstr>
      <vt:lpstr>Missing values</vt:lpstr>
      <vt:lpstr>Missing values</vt:lpstr>
      <vt:lpstr>Missing values</vt:lpstr>
      <vt:lpstr>Missing values</vt:lpstr>
      <vt:lpstr>Missing values</vt:lpstr>
      <vt:lpstr>Missing values</vt:lpstr>
      <vt:lpstr>Missing values</vt:lpstr>
      <vt:lpstr>Data Processing</vt:lpstr>
      <vt:lpstr>Data Processing</vt:lpstr>
      <vt:lpstr>Data Processing</vt:lpstr>
      <vt:lpstr>PowerPoint Presentation</vt:lpstr>
      <vt:lpstr>PowerPoint Presentation</vt:lpstr>
      <vt:lpstr>PowerPoint Presentation</vt:lpstr>
      <vt:lpstr>Assumptions(Original Salary)</vt:lpstr>
      <vt:lpstr>Assumptions(Original Salary)</vt:lpstr>
      <vt:lpstr>Log transformation </vt:lpstr>
      <vt:lpstr>Assumptions(Log Salary)</vt:lpstr>
      <vt:lpstr>Assumptions(Log Salary)</vt:lpstr>
      <vt:lpstr>Normality assumptions </vt:lpstr>
      <vt:lpstr>Questions of Interest </vt:lpstr>
      <vt:lpstr>Questions of Interest </vt:lpstr>
      <vt:lpstr>Questions of Interest </vt:lpstr>
      <vt:lpstr>Objective 1</vt:lpstr>
      <vt:lpstr>Objective 1</vt:lpstr>
      <vt:lpstr>Objective 1</vt:lpstr>
      <vt:lpstr>Objective 1</vt:lpstr>
      <vt:lpstr>Objective 1</vt:lpstr>
      <vt:lpstr>Objective 1</vt:lpstr>
      <vt:lpstr>We started with log transformed AvgSalary, 22 predictors and 741 observations  </vt:lpstr>
      <vt:lpstr>In our case since we have more categorical predictors than continuous, some of the VIFs are very high as expected with categorical predictors with multiple levels </vt:lpstr>
      <vt:lpstr>In our case since we have more categorical predictors than continuous, some of the VIFs are very high as expected with categorical predictors with multiple levels </vt:lpstr>
      <vt:lpstr>In our case since we have more categorical predictors than continuous, some of the VIFs are very high as expected with categorical predictors with multiple levels </vt:lpstr>
      <vt:lpstr>PowerPoint Presentation</vt:lpstr>
      <vt:lpstr>PowerPoint Presentation</vt:lpstr>
      <vt:lpstr>PowerPoint Presentation</vt:lpstr>
      <vt:lpstr>As you can see from the above results, we have a lot of categorical predictors with multiple levels and p-value at (alpha &lt; 0.05) suggests that the following predictors are statistically significant     Ownership_type,     Revenue, Hourly,     Job.Location, Python,     sas, mongo, Job_title</vt:lpstr>
      <vt:lpstr>The reference for the interpretation of the coefficients:    </vt:lpstr>
      <vt:lpstr>The reference for the interpretation of the coefficients: a full-time junior analyst job from a college/ university organization in Alabama.    </vt:lpstr>
      <vt:lpstr>Automatic variable selection using forward selection method</vt:lpstr>
      <vt:lpstr>Combining the review of MLR, Forward selection and EDA, we chose the following predictors for further analysis and prediction modeling</vt:lpstr>
      <vt:lpstr>Objective 2</vt:lpstr>
      <vt:lpstr>Objective 2</vt:lpstr>
      <vt:lpstr>Objective 2</vt:lpstr>
      <vt:lpstr>Objective 2</vt:lpstr>
      <vt:lpstr>Objective 2</vt:lpstr>
      <vt:lpstr>Objective 2</vt:lpstr>
      <vt:lpstr>Approach to Complexity: </vt:lpstr>
      <vt:lpstr>Further Exploration: Interaction Variables</vt:lpstr>
      <vt:lpstr>Further EDA Job Title &amp; Experience</vt:lpstr>
      <vt:lpstr>Further EDA Job Title &amp; Location</vt:lpstr>
      <vt:lpstr>Further EDA Ownership Type &amp; Degree</vt:lpstr>
      <vt:lpstr>Further EDA Experience &amp; Degree</vt:lpstr>
      <vt:lpstr>Approach to Complexity: Interaction Terms</vt:lpstr>
      <vt:lpstr>PowerPoint Presentation</vt:lpstr>
      <vt:lpstr>PowerPoint Presentation</vt:lpstr>
      <vt:lpstr>PowerPoint Presentation</vt:lpstr>
      <vt:lpstr>Model Comparison Performance, Error, and Penalization</vt:lpstr>
      <vt:lpstr>Comparing Model Predictions</vt:lpstr>
      <vt:lpstr>Conclusion</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2023-09-20T00:34:14Z</dcterms:created>
  <dcterms:modified xsi:type="dcterms:W3CDTF">2023-09-24T20:44:29Z</dcterms:modified>
</cp:coreProperties>
</file>